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3"/>
  </p:notesMasterIdLst>
  <p:handoutMasterIdLst>
    <p:handoutMasterId r:id="rId24"/>
  </p:handoutMasterIdLst>
  <p:sldIdLst>
    <p:sldId id="313" r:id="rId2"/>
    <p:sldId id="315" r:id="rId3"/>
    <p:sldId id="314" r:id="rId4"/>
    <p:sldId id="257" r:id="rId5"/>
    <p:sldId id="316" r:id="rId6"/>
    <p:sldId id="317" r:id="rId7"/>
    <p:sldId id="365" r:id="rId8"/>
    <p:sldId id="350" r:id="rId9"/>
    <p:sldId id="351" r:id="rId10"/>
    <p:sldId id="352" r:id="rId11"/>
    <p:sldId id="353" r:id="rId12"/>
    <p:sldId id="354" r:id="rId13"/>
    <p:sldId id="356" r:id="rId14"/>
    <p:sldId id="357" r:id="rId15"/>
    <p:sldId id="358" r:id="rId16"/>
    <p:sldId id="359" r:id="rId17"/>
    <p:sldId id="360" r:id="rId18"/>
    <p:sldId id="361" r:id="rId19"/>
    <p:sldId id="362" r:id="rId20"/>
    <p:sldId id="363" r:id="rId21"/>
    <p:sldId id="364" r:id="rId22"/>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62" autoAdjust="0"/>
    <p:restoredTop sz="94660"/>
  </p:normalViewPr>
  <p:slideViewPr>
    <p:cSldViewPr>
      <p:cViewPr varScale="1">
        <p:scale>
          <a:sx n="108" d="100"/>
          <a:sy n="108" d="100"/>
        </p:scale>
        <p:origin x="94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0D82035C-E318-4E12-9A2B-25E29F620329}"/>
              </a:ext>
            </a:extLst>
          </p:cNvPr>
          <p:cNvSpPr>
            <a:spLocks noGrp="1" noChangeArrowheads="1"/>
          </p:cNvSpPr>
          <p:nvPr>
            <p:ph type="hdr" sz="quarter"/>
          </p:nvPr>
        </p:nvSpPr>
        <p:spPr bwMode="auto">
          <a:xfrm>
            <a:off x="0" y="0"/>
            <a:ext cx="3043130" cy="465616"/>
          </a:xfrm>
          <a:prstGeom prst="rect">
            <a:avLst/>
          </a:prstGeom>
          <a:noFill/>
          <a:ln>
            <a:noFill/>
          </a:ln>
          <a:effectLst/>
        </p:spPr>
        <p:txBody>
          <a:bodyPr vert="horz" wrap="square" lIns="93324" tIns="46662" rIns="93324" bIns="46662" numCol="1" anchor="t" anchorCtr="0" compatLnSpc="1">
            <a:prstTxWarp prst="textNoShape">
              <a:avLst/>
            </a:prstTxWarp>
          </a:bodyPr>
          <a:lstStyle>
            <a:lvl1pPr defTabSz="933843" eaLnBrk="1" hangingPunct="1">
              <a:defRPr sz="1200">
                <a:latin typeface="Arial" panose="020B0604020202020204" pitchFamily="34" charset="0"/>
              </a:defRPr>
            </a:lvl1pPr>
          </a:lstStyle>
          <a:p>
            <a:pPr>
              <a:defRPr/>
            </a:pPr>
            <a:endParaRPr lang="en-US" altLang="en-US"/>
          </a:p>
        </p:txBody>
      </p:sp>
      <p:sp>
        <p:nvSpPr>
          <p:cNvPr id="30723" name="Rectangle 3">
            <a:extLst>
              <a:ext uri="{FF2B5EF4-FFF2-40B4-BE49-F238E27FC236}">
                <a16:creationId xmlns:a16="http://schemas.microsoft.com/office/drawing/2014/main" id="{8FD0ADF8-95C0-4920-8915-707B3FC98AC8}"/>
              </a:ext>
            </a:extLst>
          </p:cNvPr>
          <p:cNvSpPr>
            <a:spLocks noGrp="1" noChangeArrowheads="1"/>
          </p:cNvSpPr>
          <p:nvPr>
            <p:ph type="dt" sz="quarter" idx="1"/>
          </p:nvPr>
        </p:nvSpPr>
        <p:spPr bwMode="auto">
          <a:xfrm>
            <a:off x="3978366" y="0"/>
            <a:ext cx="3043130" cy="465616"/>
          </a:xfrm>
          <a:prstGeom prst="rect">
            <a:avLst/>
          </a:prstGeom>
          <a:noFill/>
          <a:ln>
            <a:noFill/>
          </a:ln>
          <a:effectLst/>
        </p:spPr>
        <p:txBody>
          <a:bodyPr vert="horz" wrap="square" lIns="93324" tIns="46662" rIns="93324" bIns="46662" numCol="1" anchor="t" anchorCtr="0" compatLnSpc="1">
            <a:prstTxWarp prst="textNoShape">
              <a:avLst/>
            </a:prstTxWarp>
          </a:bodyPr>
          <a:lstStyle>
            <a:lvl1pPr algn="r" defTabSz="933843" eaLnBrk="1" hangingPunct="1">
              <a:defRPr sz="1200">
                <a:latin typeface="Arial" panose="020B0604020202020204" pitchFamily="34" charset="0"/>
              </a:defRPr>
            </a:lvl1pPr>
          </a:lstStyle>
          <a:p>
            <a:pPr>
              <a:defRPr/>
            </a:pPr>
            <a:endParaRPr lang="en-US" altLang="en-US"/>
          </a:p>
        </p:txBody>
      </p:sp>
      <p:sp>
        <p:nvSpPr>
          <p:cNvPr id="30724" name="Rectangle 4">
            <a:extLst>
              <a:ext uri="{FF2B5EF4-FFF2-40B4-BE49-F238E27FC236}">
                <a16:creationId xmlns:a16="http://schemas.microsoft.com/office/drawing/2014/main" id="{51A14541-C060-4581-83CB-1FE8EEE70736}"/>
              </a:ext>
            </a:extLst>
          </p:cNvPr>
          <p:cNvSpPr>
            <a:spLocks noGrp="1" noChangeArrowheads="1"/>
          </p:cNvSpPr>
          <p:nvPr>
            <p:ph type="ftr" sz="quarter" idx="2"/>
          </p:nvPr>
        </p:nvSpPr>
        <p:spPr bwMode="auto">
          <a:xfrm>
            <a:off x="0" y="8841885"/>
            <a:ext cx="3043130" cy="465616"/>
          </a:xfrm>
          <a:prstGeom prst="rect">
            <a:avLst/>
          </a:prstGeom>
          <a:noFill/>
          <a:ln>
            <a:noFill/>
          </a:ln>
          <a:effectLst/>
        </p:spPr>
        <p:txBody>
          <a:bodyPr vert="horz" wrap="square" lIns="93324" tIns="46662" rIns="93324" bIns="46662" numCol="1" anchor="b" anchorCtr="0" compatLnSpc="1">
            <a:prstTxWarp prst="textNoShape">
              <a:avLst/>
            </a:prstTxWarp>
          </a:bodyPr>
          <a:lstStyle>
            <a:lvl1pPr defTabSz="933843" eaLnBrk="1" hangingPunct="1">
              <a:defRPr sz="1200">
                <a:latin typeface="Arial" panose="020B0604020202020204" pitchFamily="34" charset="0"/>
              </a:defRPr>
            </a:lvl1pPr>
          </a:lstStyle>
          <a:p>
            <a:pPr>
              <a:defRPr/>
            </a:pPr>
            <a:endParaRPr lang="en-US" altLang="en-US"/>
          </a:p>
        </p:txBody>
      </p:sp>
      <p:sp>
        <p:nvSpPr>
          <p:cNvPr id="30725" name="Rectangle 5">
            <a:extLst>
              <a:ext uri="{FF2B5EF4-FFF2-40B4-BE49-F238E27FC236}">
                <a16:creationId xmlns:a16="http://schemas.microsoft.com/office/drawing/2014/main" id="{C71861DB-FA6B-46C9-9E45-F6AE9BA3BE50}"/>
              </a:ext>
            </a:extLst>
          </p:cNvPr>
          <p:cNvSpPr>
            <a:spLocks noGrp="1" noChangeArrowheads="1"/>
          </p:cNvSpPr>
          <p:nvPr>
            <p:ph type="sldNum" sz="quarter" idx="3"/>
          </p:nvPr>
        </p:nvSpPr>
        <p:spPr bwMode="auto">
          <a:xfrm>
            <a:off x="3978366" y="8841885"/>
            <a:ext cx="3043130" cy="465616"/>
          </a:xfrm>
          <a:prstGeom prst="rect">
            <a:avLst/>
          </a:prstGeom>
          <a:noFill/>
          <a:ln>
            <a:noFill/>
          </a:ln>
          <a:effectLst/>
        </p:spPr>
        <p:txBody>
          <a:bodyPr vert="horz" wrap="square" lIns="93324" tIns="46662" rIns="93324" bIns="46662" numCol="1" anchor="b" anchorCtr="0" compatLnSpc="1">
            <a:prstTxWarp prst="textNoShape">
              <a:avLst/>
            </a:prstTxWarp>
          </a:bodyPr>
          <a:lstStyle>
            <a:lvl1pPr algn="r" defTabSz="933843" eaLnBrk="1" hangingPunct="1">
              <a:defRPr sz="1200">
                <a:latin typeface="Arial" panose="020B0604020202020204" pitchFamily="34" charset="0"/>
              </a:defRPr>
            </a:lvl1pPr>
          </a:lstStyle>
          <a:p>
            <a:pPr>
              <a:defRPr/>
            </a:pPr>
            <a:fld id="{0DD39244-410C-4DE4-9EFD-81DD2C4757D5}"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D3C6DBD-DE0F-4299-BEE8-9EBDDC47EACF}"/>
              </a:ext>
            </a:extLst>
          </p:cNvPr>
          <p:cNvSpPr>
            <a:spLocks noGrp="1"/>
          </p:cNvSpPr>
          <p:nvPr>
            <p:ph type="hdr" sz="quarter"/>
          </p:nvPr>
        </p:nvSpPr>
        <p:spPr>
          <a:xfrm>
            <a:off x="0" y="0"/>
            <a:ext cx="3043130" cy="467215"/>
          </a:xfrm>
          <a:prstGeom prst="rect">
            <a:avLst/>
          </a:prstGeom>
        </p:spPr>
        <p:txBody>
          <a:bodyPr vert="horz" lIns="92263" tIns="46131" rIns="92263" bIns="46131"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B4F1EA2A-9334-4E3D-9085-F2D2108A63AE}"/>
              </a:ext>
            </a:extLst>
          </p:cNvPr>
          <p:cNvSpPr>
            <a:spLocks noGrp="1"/>
          </p:cNvSpPr>
          <p:nvPr>
            <p:ph type="dt" idx="1"/>
          </p:nvPr>
        </p:nvSpPr>
        <p:spPr>
          <a:xfrm>
            <a:off x="3978366" y="0"/>
            <a:ext cx="3043130" cy="467215"/>
          </a:xfrm>
          <a:prstGeom prst="rect">
            <a:avLst/>
          </a:prstGeom>
        </p:spPr>
        <p:txBody>
          <a:bodyPr vert="horz" lIns="92263" tIns="46131" rIns="92263" bIns="46131" rtlCol="0"/>
          <a:lstStyle>
            <a:lvl1pPr algn="r">
              <a:defRPr sz="1200"/>
            </a:lvl1pPr>
          </a:lstStyle>
          <a:p>
            <a:pPr>
              <a:defRPr/>
            </a:pPr>
            <a:fld id="{EE096005-3264-49E3-9BDE-BB14E57F350D}" type="datetimeFigureOut">
              <a:rPr lang="en-US"/>
              <a:pPr>
                <a:defRPr/>
              </a:pPr>
              <a:t>1/11/2024</a:t>
            </a:fld>
            <a:endParaRPr lang="en-US"/>
          </a:p>
        </p:txBody>
      </p:sp>
      <p:sp>
        <p:nvSpPr>
          <p:cNvPr id="4" name="Slide Image Placeholder 3">
            <a:extLst>
              <a:ext uri="{FF2B5EF4-FFF2-40B4-BE49-F238E27FC236}">
                <a16:creationId xmlns:a16="http://schemas.microsoft.com/office/drawing/2014/main" id="{1AA58B71-FE4A-4BC2-9C40-34265BD98C35}"/>
              </a:ext>
            </a:extLst>
          </p:cNvPr>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2263" tIns="46131" rIns="92263" bIns="46131" rtlCol="0" anchor="ctr"/>
          <a:lstStyle/>
          <a:p>
            <a:pPr lvl="0"/>
            <a:endParaRPr lang="en-US" noProof="0"/>
          </a:p>
        </p:txBody>
      </p:sp>
      <p:sp>
        <p:nvSpPr>
          <p:cNvPr id="5" name="Notes Placeholder 4">
            <a:extLst>
              <a:ext uri="{FF2B5EF4-FFF2-40B4-BE49-F238E27FC236}">
                <a16:creationId xmlns:a16="http://schemas.microsoft.com/office/drawing/2014/main" id="{8F34ACEF-3B0F-448C-8DFD-9CE22B18FC2F}"/>
              </a:ext>
            </a:extLst>
          </p:cNvPr>
          <p:cNvSpPr>
            <a:spLocks noGrp="1"/>
          </p:cNvSpPr>
          <p:nvPr>
            <p:ph type="body" sz="quarter" idx="3"/>
          </p:nvPr>
        </p:nvSpPr>
        <p:spPr>
          <a:xfrm>
            <a:off x="702632" y="4480145"/>
            <a:ext cx="5617838" cy="3665719"/>
          </a:xfrm>
          <a:prstGeom prst="rect">
            <a:avLst/>
          </a:prstGeom>
        </p:spPr>
        <p:txBody>
          <a:bodyPr vert="horz" lIns="92263" tIns="46131" rIns="92263" bIns="4613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88CE531-8154-42FA-B3A0-EB558FACA615}"/>
              </a:ext>
            </a:extLst>
          </p:cNvPr>
          <p:cNvSpPr>
            <a:spLocks noGrp="1"/>
          </p:cNvSpPr>
          <p:nvPr>
            <p:ph type="ftr" sz="quarter" idx="4"/>
          </p:nvPr>
        </p:nvSpPr>
        <p:spPr>
          <a:xfrm>
            <a:off x="0" y="8841885"/>
            <a:ext cx="3043130" cy="467215"/>
          </a:xfrm>
          <a:prstGeom prst="rect">
            <a:avLst/>
          </a:prstGeom>
        </p:spPr>
        <p:txBody>
          <a:bodyPr vert="horz" lIns="92263" tIns="46131" rIns="92263" bIns="46131"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76F99CEA-018A-44D8-B1FE-4D495EBCAFDA}"/>
              </a:ext>
            </a:extLst>
          </p:cNvPr>
          <p:cNvSpPr>
            <a:spLocks noGrp="1"/>
          </p:cNvSpPr>
          <p:nvPr>
            <p:ph type="sldNum" sz="quarter" idx="5"/>
          </p:nvPr>
        </p:nvSpPr>
        <p:spPr>
          <a:xfrm>
            <a:off x="3978366" y="8841885"/>
            <a:ext cx="3043130" cy="467215"/>
          </a:xfrm>
          <a:prstGeom prst="rect">
            <a:avLst/>
          </a:prstGeom>
        </p:spPr>
        <p:txBody>
          <a:bodyPr vert="horz" wrap="square" lIns="92263" tIns="46131" rIns="92263" bIns="46131" numCol="1" anchor="b" anchorCtr="0" compatLnSpc="1">
            <a:prstTxWarp prst="textNoShape">
              <a:avLst/>
            </a:prstTxWarp>
          </a:bodyPr>
          <a:lstStyle>
            <a:lvl1pPr algn="r">
              <a:defRPr sz="1200"/>
            </a:lvl1pPr>
          </a:lstStyle>
          <a:p>
            <a:pPr>
              <a:defRPr/>
            </a:pPr>
            <a:fld id="{05CD30A8-5F84-4A5A-BAB8-6BD995672E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1C3C35A5-41F1-48AD-AA17-F2A7B2D3C4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21">
              <a:defRPr>
                <a:solidFill>
                  <a:schemeClr val="tx1"/>
                </a:solidFill>
                <a:latin typeface="Verdana" panose="020B0604030504040204" pitchFamily="34" charset="0"/>
              </a:defRPr>
            </a:lvl1pPr>
            <a:lvl2pPr marL="748035" indent="-286720" defTabSz="914621">
              <a:defRPr>
                <a:solidFill>
                  <a:schemeClr val="tx1"/>
                </a:solidFill>
                <a:latin typeface="Verdana" panose="020B0604030504040204" pitchFamily="34" charset="0"/>
              </a:defRPr>
            </a:lvl2pPr>
            <a:lvl3pPr marL="1151686" indent="-229056" defTabSz="914621">
              <a:defRPr>
                <a:solidFill>
                  <a:schemeClr val="tx1"/>
                </a:solidFill>
                <a:latin typeface="Verdana" panose="020B0604030504040204" pitchFamily="34" charset="0"/>
              </a:defRPr>
            </a:lvl3pPr>
            <a:lvl4pPr marL="1613001" indent="-229056" defTabSz="914621">
              <a:defRPr>
                <a:solidFill>
                  <a:schemeClr val="tx1"/>
                </a:solidFill>
                <a:latin typeface="Verdana" panose="020B0604030504040204" pitchFamily="34" charset="0"/>
              </a:defRPr>
            </a:lvl4pPr>
            <a:lvl5pPr marL="2074315" indent="-229056" defTabSz="914621">
              <a:defRPr>
                <a:solidFill>
                  <a:schemeClr val="tx1"/>
                </a:solidFill>
                <a:latin typeface="Verdana" panose="020B0604030504040204" pitchFamily="34" charset="0"/>
              </a:defRPr>
            </a:lvl5pPr>
            <a:lvl6pPr marL="2535630" indent="-229056" defTabSz="914621" eaLnBrk="0" fontAlgn="base" hangingPunct="0">
              <a:spcBef>
                <a:spcPct val="0"/>
              </a:spcBef>
              <a:spcAft>
                <a:spcPct val="0"/>
              </a:spcAft>
              <a:defRPr>
                <a:solidFill>
                  <a:schemeClr val="tx1"/>
                </a:solidFill>
                <a:latin typeface="Verdana" panose="020B0604030504040204" pitchFamily="34" charset="0"/>
              </a:defRPr>
            </a:lvl6pPr>
            <a:lvl7pPr marL="2996945" indent="-229056" defTabSz="914621" eaLnBrk="0" fontAlgn="base" hangingPunct="0">
              <a:spcBef>
                <a:spcPct val="0"/>
              </a:spcBef>
              <a:spcAft>
                <a:spcPct val="0"/>
              </a:spcAft>
              <a:defRPr>
                <a:solidFill>
                  <a:schemeClr val="tx1"/>
                </a:solidFill>
                <a:latin typeface="Verdana" panose="020B0604030504040204" pitchFamily="34" charset="0"/>
              </a:defRPr>
            </a:lvl7pPr>
            <a:lvl8pPr marL="3458260" indent="-229056" defTabSz="914621" eaLnBrk="0" fontAlgn="base" hangingPunct="0">
              <a:spcBef>
                <a:spcPct val="0"/>
              </a:spcBef>
              <a:spcAft>
                <a:spcPct val="0"/>
              </a:spcAft>
              <a:defRPr>
                <a:solidFill>
                  <a:schemeClr val="tx1"/>
                </a:solidFill>
                <a:latin typeface="Verdana" panose="020B0604030504040204" pitchFamily="34" charset="0"/>
              </a:defRPr>
            </a:lvl8pPr>
            <a:lvl9pPr marL="3919575" indent="-229056" defTabSz="914621"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51E781E7-8848-4F39-AACD-88BCC7BC2AD4}" type="slidenum">
              <a:rPr lang="en-US" altLang="en-US" sz="1300">
                <a:latin typeface="Arial" panose="020B0604020202020204" pitchFamily="34" charset="0"/>
                <a:cs typeface="Arial" panose="020B0604020202020204" pitchFamily="34" charset="0"/>
              </a:rPr>
              <a:pPr eaLnBrk="1" hangingPunct="1"/>
              <a:t>1</a:t>
            </a:fld>
            <a:endParaRPr lang="en-US" altLang="en-US" sz="1300">
              <a:latin typeface="Arial" panose="020B0604020202020204" pitchFamily="34" charset="0"/>
              <a:cs typeface="Arial" panose="020B0604020202020204" pitchFamily="34" charset="0"/>
            </a:endParaRPr>
          </a:p>
        </p:txBody>
      </p:sp>
      <p:sp>
        <p:nvSpPr>
          <p:cNvPr id="7171" name="Rectangle 2">
            <a:extLst>
              <a:ext uri="{FF2B5EF4-FFF2-40B4-BE49-F238E27FC236}">
                <a16:creationId xmlns:a16="http://schemas.microsoft.com/office/drawing/2014/main" id="{58805F21-2C1F-4DE6-85A6-0FB5706162B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2" name="Rectangle 3">
            <a:extLst>
              <a:ext uri="{FF2B5EF4-FFF2-40B4-BE49-F238E27FC236}">
                <a16:creationId xmlns:a16="http://schemas.microsoft.com/office/drawing/2014/main" id="{F1C01BA0-B8BE-40CB-8CE4-5C9AC59E276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052E64F-B6C6-451F-8C53-E61E7B345EA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a:extLst>
              <a:ext uri="{FF2B5EF4-FFF2-40B4-BE49-F238E27FC236}">
                <a16:creationId xmlns:a16="http://schemas.microsoft.com/office/drawing/2014/main" id="{ACB6E2A6-40CC-4930-87DF-7A07F0BDDAA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20CB3508-783A-414A-A6CE-6D436353E274}"/>
              </a:ext>
            </a:extLst>
          </p:cNvPr>
          <p:cNvGrpSpPr>
            <a:grpSpLocks/>
          </p:cNvGrpSpPr>
          <p:nvPr/>
        </p:nvGrpSpPr>
        <p:grpSpPr bwMode="auto">
          <a:xfrm>
            <a:off x="0" y="0"/>
            <a:ext cx="9148763" cy="6851650"/>
            <a:chOff x="1" y="0"/>
            <a:chExt cx="5763" cy="4316"/>
          </a:xfrm>
        </p:grpSpPr>
        <p:sp>
          <p:nvSpPr>
            <p:cNvPr id="5" name="Freeform 3">
              <a:extLst>
                <a:ext uri="{FF2B5EF4-FFF2-40B4-BE49-F238E27FC236}">
                  <a16:creationId xmlns:a16="http://schemas.microsoft.com/office/drawing/2014/main" id="{40CB6691-ECF6-4B9C-B7E1-5E6E2567448A}"/>
                </a:ext>
              </a:extLst>
            </p:cNvPr>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p:spPr>
          <p:txBody>
            <a:bodyPr/>
            <a:lstStyle/>
            <a:p>
              <a:pPr>
                <a:defRPr/>
              </a:pPr>
              <a:endParaRPr lang="en-US"/>
            </a:p>
          </p:txBody>
        </p:sp>
        <p:sp>
          <p:nvSpPr>
            <p:cNvPr id="6" name="Freeform 4">
              <a:extLst>
                <a:ext uri="{FF2B5EF4-FFF2-40B4-BE49-F238E27FC236}">
                  <a16:creationId xmlns:a16="http://schemas.microsoft.com/office/drawing/2014/main" id="{291D0FA6-4E41-4773-97BA-57F91D27FE41}"/>
                </a:ext>
              </a:extLst>
            </p:cNvPr>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p:spPr>
          <p:txBody>
            <a:bodyPr/>
            <a:lstStyle/>
            <a:p>
              <a:pPr>
                <a:defRPr/>
              </a:pPr>
              <a:endParaRPr lang="en-US"/>
            </a:p>
          </p:txBody>
        </p:sp>
        <p:sp>
          <p:nvSpPr>
            <p:cNvPr id="7" name="Freeform 5">
              <a:extLst>
                <a:ext uri="{FF2B5EF4-FFF2-40B4-BE49-F238E27FC236}">
                  <a16:creationId xmlns:a16="http://schemas.microsoft.com/office/drawing/2014/main" id="{E3025A64-2741-4E0F-9895-50F70B31B6DD}"/>
                </a:ext>
              </a:extLst>
            </p:cNvPr>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p:spPr>
          <p:txBody>
            <a:bodyPr/>
            <a:lstStyle/>
            <a:p>
              <a:pPr>
                <a:defRPr/>
              </a:pPr>
              <a:endParaRPr lang="en-US"/>
            </a:p>
          </p:txBody>
        </p:sp>
        <p:grpSp>
          <p:nvGrpSpPr>
            <p:cNvPr id="8" name="Group 6">
              <a:extLst>
                <a:ext uri="{FF2B5EF4-FFF2-40B4-BE49-F238E27FC236}">
                  <a16:creationId xmlns:a16="http://schemas.microsoft.com/office/drawing/2014/main" id="{394F1945-F958-4CB4-9770-CF26E84B1315}"/>
                </a:ext>
              </a:extLst>
            </p:cNvPr>
            <p:cNvGrpSpPr>
              <a:grpSpLocks/>
            </p:cNvGrpSpPr>
            <p:nvPr/>
          </p:nvGrpSpPr>
          <p:grpSpPr bwMode="auto">
            <a:xfrm>
              <a:off x="288" y="0"/>
              <a:ext cx="5098" cy="4316"/>
              <a:chOff x="288" y="0"/>
              <a:chExt cx="5098" cy="4316"/>
            </a:xfrm>
          </p:grpSpPr>
          <p:sp>
            <p:nvSpPr>
              <p:cNvPr id="28" name="Freeform 7">
                <a:extLst>
                  <a:ext uri="{FF2B5EF4-FFF2-40B4-BE49-F238E27FC236}">
                    <a16:creationId xmlns:a16="http://schemas.microsoft.com/office/drawing/2014/main" id="{0D9A5A49-8BAA-4154-8F3D-41760BB263E4}"/>
                  </a:ext>
                </a:extLst>
              </p:cNvPr>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29" name="Freeform 8">
                <a:extLst>
                  <a:ext uri="{FF2B5EF4-FFF2-40B4-BE49-F238E27FC236}">
                    <a16:creationId xmlns:a16="http://schemas.microsoft.com/office/drawing/2014/main" id="{A646BC4B-2D6B-4DF3-8BD6-07326EA3ECFA}"/>
                  </a:ext>
                </a:extLst>
              </p:cNvPr>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30" name="Freeform 9">
                <a:extLst>
                  <a:ext uri="{FF2B5EF4-FFF2-40B4-BE49-F238E27FC236}">
                    <a16:creationId xmlns:a16="http://schemas.microsoft.com/office/drawing/2014/main" id="{3E6E73FB-A0E1-44F9-8B41-D20EB2061CAC}"/>
                  </a:ext>
                </a:extLst>
              </p:cNvPr>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31" name="Freeform 10">
                <a:extLst>
                  <a:ext uri="{FF2B5EF4-FFF2-40B4-BE49-F238E27FC236}">
                    <a16:creationId xmlns:a16="http://schemas.microsoft.com/office/drawing/2014/main" id="{2C715844-6882-48C3-9817-D3F5DFCB050E}"/>
                  </a:ext>
                </a:extLst>
              </p:cNvPr>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32" name="Freeform 11">
                <a:extLst>
                  <a:ext uri="{FF2B5EF4-FFF2-40B4-BE49-F238E27FC236}">
                    <a16:creationId xmlns:a16="http://schemas.microsoft.com/office/drawing/2014/main" id="{383B03EC-5FF6-4EDD-926C-63A248EB7AC3}"/>
                  </a:ext>
                </a:extLst>
              </p:cNvPr>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33" name="Freeform 12">
                <a:extLst>
                  <a:ext uri="{FF2B5EF4-FFF2-40B4-BE49-F238E27FC236}">
                    <a16:creationId xmlns:a16="http://schemas.microsoft.com/office/drawing/2014/main" id="{46094623-F19F-4B8B-8B9D-EECA1EF38E01}"/>
                  </a:ext>
                </a:extLst>
              </p:cNvPr>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34" name="Freeform 13">
                <a:extLst>
                  <a:ext uri="{FF2B5EF4-FFF2-40B4-BE49-F238E27FC236}">
                    <a16:creationId xmlns:a16="http://schemas.microsoft.com/office/drawing/2014/main" id="{57C3E699-2296-452A-A8DF-67BCC36EA622}"/>
                  </a:ext>
                </a:extLst>
              </p:cNvPr>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35" name="Freeform 14">
                <a:extLst>
                  <a:ext uri="{FF2B5EF4-FFF2-40B4-BE49-F238E27FC236}">
                    <a16:creationId xmlns:a16="http://schemas.microsoft.com/office/drawing/2014/main" id="{6B2EC673-687B-4CB2-8FA5-817FED06ED7D}"/>
                  </a:ext>
                </a:extLst>
              </p:cNvPr>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36" name="Freeform 15">
                <a:extLst>
                  <a:ext uri="{FF2B5EF4-FFF2-40B4-BE49-F238E27FC236}">
                    <a16:creationId xmlns:a16="http://schemas.microsoft.com/office/drawing/2014/main" id="{82BBFC4F-2C83-401D-A5EA-53A400AE8DF8}"/>
                  </a:ext>
                </a:extLst>
              </p:cNvPr>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37" name="Freeform 16">
                <a:extLst>
                  <a:ext uri="{FF2B5EF4-FFF2-40B4-BE49-F238E27FC236}">
                    <a16:creationId xmlns:a16="http://schemas.microsoft.com/office/drawing/2014/main" id="{7FFBD202-7932-4BD3-BB34-276E91F820F9}"/>
                  </a:ext>
                </a:extLst>
              </p:cNvPr>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38" name="Freeform 17">
                <a:extLst>
                  <a:ext uri="{FF2B5EF4-FFF2-40B4-BE49-F238E27FC236}">
                    <a16:creationId xmlns:a16="http://schemas.microsoft.com/office/drawing/2014/main" id="{76A7CD20-6AD0-41DA-BBAA-0821785EDD6C}"/>
                  </a:ext>
                </a:extLst>
              </p:cNvPr>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39" name="Freeform 18">
                <a:extLst>
                  <a:ext uri="{FF2B5EF4-FFF2-40B4-BE49-F238E27FC236}">
                    <a16:creationId xmlns:a16="http://schemas.microsoft.com/office/drawing/2014/main" id="{1873C1CA-A706-4528-AEAA-2D8F1FE9324C}"/>
                  </a:ext>
                </a:extLst>
              </p:cNvPr>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40" name="Freeform 19">
                <a:extLst>
                  <a:ext uri="{FF2B5EF4-FFF2-40B4-BE49-F238E27FC236}">
                    <a16:creationId xmlns:a16="http://schemas.microsoft.com/office/drawing/2014/main" id="{1878D9A8-0A73-4F7E-BBDA-3B90B34BD32A}"/>
                  </a:ext>
                </a:extLst>
              </p:cNvPr>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grpSp>
        <p:sp>
          <p:nvSpPr>
            <p:cNvPr id="9" name="Freeform 20">
              <a:extLst>
                <a:ext uri="{FF2B5EF4-FFF2-40B4-BE49-F238E27FC236}">
                  <a16:creationId xmlns:a16="http://schemas.microsoft.com/office/drawing/2014/main" id="{B620527D-5E39-4292-A751-841754F912B5}"/>
                </a:ext>
              </a:extLst>
            </p:cNvPr>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p:spPr>
          <p:txBody>
            <a:bodyPr/>
            <a:lstStyle/>
            <a:p>
              <a:pPr>
                <a:defRPr/>
              </a:pPr>
              <a:endParaRPr lang="en-US"/>
            </a:p>
          </p:txBody>
        </p:sp>
        <p:sp>
          <p:nvSpPr>
            <p:cNvPr id="10" name="Freeform 21">
              <a:extLst>
                <a:ext uri="{FF2B5EF4-FFF2-40B4-BE49-F238E27FC236}">
                  <a16:creationId xmlns:a16="http://schemas.microsoft.com/office/drawing/2014/main" id="{C844F602-4991-4AE0-A5D6-B7466A2E5EBE}"/>
                </a:ext>
              </a:extLst>
            </p:cNvPr>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p:spPr>
          <p:txBody>
            <a:bodyPr/>
            <a:lstStyle/>
            <a:p>
              <a:pPr>
                <a:defRPr/>
              </a:pPr>
              <a:endParaRPr lang="en-US"/>
            </a:p>
          </p:txBody>
        </p:sp>
        <p:sp>
          <p:nvSpPr>
            <p:cNvPr id="11" name="Freeform 22">
              <a:extLst>
                <a:ext uri="{FF2B5EF4-FFF2-40B4-BE49-F238E27FC236}">
                  <a16:creationId xmlns:a16="http://schemas.microsoft.com/office/drawing/2014/main" id="{BC11615E-0EF4-4944-BFC7-FB9A67C4365B}"/>
                </a:ext>
              </a:extLst>
            </p:cNvPr>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p:spPr>
          <p:txBody>
            <a:bodyPr/>
            <a:lstStyle/>
            <a:p>
              <a:pPr>
                <a:defRPr/>
              </a:pPr>
              <a:endParaRPr lang="en-US"/>
            </a:p>
          </p:txBody>
        </p:sp>
        <p:sp>
          <p:nvSpPr>
            <p:cNvPr id="12" name="Freeform 23">
              <a:extLst>
                <a:ext uri="{FF2B5EF4-FFF2-40B4-BE49-F238E27FC236}">
                  <a16:creationId xmlns:a16="http://schemas.microsoft.com/office/drawing/2014/main" id="{A35B8545-90D9-46C5-8B3F-195EE7D666FD}"/>
                </a:ext>
              </a:extLst>
            </p:cNvPr>
            <p:cNvSpPr>
              <a:spLocks/>
            </p:cNvSpPr>
            <p:nvPr/>
          </p:nvSpPr>
          <p:spPr bwMode="hidden">
            <a:xfrm>
              <a:off x="5041" y="0"/>
              <a:ext cx="719" cy="845"/>
            </a:xfrm>
            <a:custGeom>
              <a:avLst/>
              <a:gdLst>
                <a:gd name="T0" fmla="*/ 729 w 717"/>
                <a:gd name="T1" fmla="*/ 845 h 845"/>
                <a:gd name="T2" fmla="*/ 729 w 717"/>
                <a:gd name="T3" fmla="*/ 821 h 845"/>
                <a:gd name="T4" fmla="*/ 586 w 717"/>
                <a:gd name="T5" fmla="*/ 605 h 845"/>
                <a:gd name="T6" fmla="*/ 412 w 717"/>
                <a:gd name="T7" fmla="*/ 396 h 845"/>
                <a:gd name="T8" fmla="*/ 227 w 717"/>
                <a:gd name="T9" fmla="*/ 192 h 845"/>
                <a:gd name="T10" fmla="*/ 17 w 717"/>
                <a:gd name="T11" fmla="*/ 0 h 845"/>
                <a:gd name="T12" fmla="*/ 0 w 717"/>
                <a:gd name="T13" fmla="*/ 0 h 845"/>
                <a:gd name="T14" fmla="*/ 215 w 717"/>
                <a:gd name="T15" fmla="*/ 198 h 845"/>
                <a:gd name="T16" fmla="*/ 406 w 717"/>
                <a:gd name="T17" fmla="*/ 408 h 845"/>
                <a:gd name="T18" fmla="*/ 580 w 717"/>
                <a:gd name="T19" fmla="*/ 623 h 845"/>
                <a:gd name="T20" fmla="*/ 729 w 717"/>
                <a:gd name="T21" fmla="*/ 845 h 845"/>
                <a:gd name="T22" fmla="*/ 72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4">
              <a:extLst>
                <a:ext uri="{FF2B5EF4-FFF2-40B4-BE49-F238E27FC236}">
                  <a16:creationId xmlns:a16="http://schemas.microsoft.com/office/drawing/2014/main" id="{642305F1-9FD0-48DC-83F6-B6551CC0DC3F}"/>
                </a:ext>
              </a:extLst>
            </p:cNvPr>
            <p:cNvSpPr>
              <a:spLocks/>
            </p:cNvSpPr>
            <p:nvPr/>
          </p:nvSpPr>
          <p:spPr bwMode="hidden">
            <a:xfrm>
              <a:off x="5352" y="0"/>
              <a:ext cx="408" cy="414"/>
            </a:xfrm>
            <a:custGeom>
              <a:avLst/>
              <a:gdLst>
                <a:gd name="T0" fmla="*/ 413 w 407"/>
                <a:gd name="T1" fmla="*/ 414 h 414"/>
                <a:gd name="T2" fmla="*/ 413 w 407"/>
                <a:gd name="T3" fmla="*/ 396 h 414"/>
                <a:gd name="T4" fmla="*/ 228 w 407"/>
                <a:gd name="T5" fmla="*/ 192 h 414"/>
                <a:gd name="T6" fmla="*/ 12 w 407"/>
                <a:gd name="T7" fmla="*/ 0 h 414"/>
                <a:gd name="T8" fmla="*/ 0 w 407"/>
                <a:gd name="T9" fmla="*/ 0 h 414"/>
                <a:gd name="T10" fmla="*/ 108 w 407"/>
                <a:gd name="T11" fmla="*/ 102 h 414"/>
                <a:gd name="T12" fmla="*/ 222 w 407"/>
                <a:gd name="T13" fmla="*/ 204 h 414"/>
                <a:gd name="T14" fmla="*/ 413 w 407"/>
                <a:gd name="T15" fmla="*/ 414 h 414"/>
                <a:gd name="T16" fmla="*/ 413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25">
              <a:extLst>
                <a:ext uri="{FF2B5EF4-FFF2-40B4-BE49-F238E27FC236}">
                  <a16:creationId xmlns:a16="http://schemas.microsoft.com/office/drawing/2014/main" id="{6BF14644-399F-44F1-859A-CC073F73015F}"/>
                </a:ext>
              </a:extLst>
            </p:cNvPr>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p:spPr>
          <p:txBody>
            <a:bodyPr/>
            <a:lstStyle/>
            <a:p>
              <a:pPr>
                <a:defRPr/>
              </a:pPr>
              <a:endParaRPr lang="en-US"/>
            </a:p>
          </p:txBody>
        </p:sp>
        <p:sp>
          <p:nvSpPr>
            <p:cNvPr id="15" name="Freeform 26">
              <a:extLst>
                <a:ext uri="{FF2B5EF4-FFF2-40B4-BE49-F238E27FC236}">
                  <a16:creationId xmlns:a16="http://schemas.microsoft.com/office/drawing/2014/main" id="{65CEE42A-744B-4F81-B9DA-5CD9EE1AD061}"/>
                </a:ext>
              </a:extLst>
            </p:cNvPr>
            <p:cNvSpPr>
              <a:spLocks/>
            </p:cNvSpPr>
            <p:nvPr/>
          </p:nvSpPr>
          <p:spPr bwMode="hidden">
            <a:xfrm>
              <a:off x="6" y="0"/>
              <a:ext cx="588" cy="599"/>
            </a:xfrm>
            <a:custGeom>
              <a:avLst/>
              <a:gdLst>
                <a:gd name="T0" fmla="*/ 598 w 586"/>
                <a:gd name="T1" fmla="*/ 0 h 599"/>
                <a:gd name="T2" fmla="*/ 580 w 586"/>
                <a:gd name="T3" fmla="*/ 0 h 599"/>
                <a:gd name="T4" fmla="*/ 413 w 586"/>
                <a:gd name="T5" fmla="*/ 132 h 599"/>
                <a:gd name="T6" fmla="*/ 263 w 586"/>
                <a:gd name="T7" fmla="*/ 270 h 599"/>
                <a:gd name="T8" fmla="*/ 120 w 586"/>
                <a:gd name="T9" fmla="*/ 420 h 599"/>
                <a:gd name="T10" fmla="*/ 0 w 586"/>
                <a:gd name="T11" fmla="*/ 575 h 599"/>
                <a:gd name="T12" fmla="*/ 0 w 586"/>
                <a:gd name="T13" fmla="*/ 599 h 599"/>
                <a:gd name="T14" fmla="*/ 120 w 586"/>
                <a:gd name="T15" fmla="*/ 432 h 599"/>
                <a:gd name="T16" fmla="*/ 263 w 586"/>
                <a:gd name="T17" fmla="*/ 282 h 599"/>
                <a:gd name="T18" fmla="*/ 419 w 586"/>
                <a:gd name="T19" fmla="*/ 138 h 599"/>
                <a:gd name="T20" fmla="*/ 598 w 586"/>
                <a:gd name="T21" fmla="*/ 0 h 599"/>
                <a:gd name="T22" fmla="*/ 59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27">
              <a:extLst>
                <a:ext uri="{FF2B5EF4-FFF2-40B4-BE49-F238E27FC236}">
                  <a16:creationId xmlns:a16="http://schemas.microsoft.com/office/drawing/2014/main" id="{754F2979-5198-48EA-AF4E-1789C50DE9E0}"/>
                </a:ext>
              </a:extLst>
            </p:cNvPr>
            <p:cNvSpPr>
              <a:spLocks/>
            </p:cNvSpPr>
            <p:nvPr/>
          </p:nvSpPr>
          <p:spPr bwMode="hidden">
            <a:xfrm>
              <a:off x="6" y="0"/>
              <a:ext cx="270" cy="252"/>
            </a:xfrm>
            <a:custGeom>
              <a:avLst/>
              <a:gdLst>
                <a:gd name="T0" fmla="*/ 275 w 269"/>
                <a:gd name="T1" fmla="*/ 0 h 252"/>
                <a:gd name="T2" fmla="*/ 257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5 w 269"/>
                <a:gd name="T15" fmla="*/ 0 h 252"/>
                <a:gd name="T16" fmla="*/ 275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Line 28">
              <a:extLst>
                <a:ext uri="{FF2B5EF4-FFF2-40B4-BE49-F238E27FC236}">
                  <a16:creationId xmlns:a16="http://schemas.microsoft.com/office/drawing/2014/main" id="{9FAED1CF-4A73-45DF-9916-C51581DC28B7}"/>
                </a:ext>
              </a:extLst>
            </p:cNvPr>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29">
              <a:extLst>
                <a:ext uri="{FF2B5EF4-FFF2-40B4-BE49-F238E27FC236}">
                  <a16:creationId xmlns:a16="http://schemas.microsoft.com/office/drawing/2014/main" id="{AC5B0963-5F8F-4B7E-AC64-A6B967C2883A}"/>
                </a:ext>
              </a:extLst>
            </p:cNvPr>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30">
              <a:extLst>
                <a:ext uri="{FF2B5EF4-FFF2-40B4-BE49-F238E27FC236}">
                  <a16:creationId xmlns:a16="http://schemas.microsoft.com/office/drawing/2014/main" id="{E64AF50F-77A6-45DE-A233-4802C04719BC}"/>
                </a:ext>
              </a:extLst>
            </p:cNvPr>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 name="Group 31">
              <a:extLst>
                <a:ext uri="{FF2B5EF4-FFF2-40B4-BE49-F238E27FC236}">
                  <a16:creationId xmlns:a16="http://schemas.microsoft.com/office/drawing/2014/main" id="{B13DE9CC-FED2-43A6-A70D-9884B53F9A77}"/>
                </a:ext>
              </a:extLst>
            </p:cNvPr>
            <p:cNvGrpSpPr>
              <a:grpSpLocks/>
            </p:cNvGrpSpPr>
            <p:nvPr/>
          </p:nvGrpSpPr>
          <p:grpSpPr bwMode="auto">
            <a:xfrm>
              <a:off x="1" y="392"/>
              <a:ext cx="5758" cy="1571"/>
              <a:chOff x="1" y="392"/>
              <a:chExt cx="5758" cy="1571"/>
            </a:xfrm>
          </p:grpSpPr>
          <p:sp>
            <p:nvSpPr>
              <p:cNvPr id="23" name="Line 32">
                <a:extLst>
                  <a:ext uri="{FF2B5EF4-FFF2-40B4-BE49-F238E27FC236}">
                    <a16:creationId xmlns:a16="http://schemas.microsoft.com/office/drawing/2014/main" id="{B6F63942-DFE0-477D-AFE4-A3C96810099E}"/>
                  </a:ext>
                </a:extLst>
              </p:cNvPr>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33">
                <a:extLst>
                  <a:ext uri="{FF2B5EF4-FFF2-40B4-BE49-F238E27FC236}">
                    <a16:creationId xmlns:a16="http://schemas.microsoft.com/office/drawing/2014/main" id="{CC4CFBE2-9397-4C41-A0E1-268319B878E3}"/>
                  </a:ext>
                </a:extLst>
              </p:cNvPr>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34">
                <a:extLst>
                  <a:ext uri="{FF2B5EF4-FFF2-40B4-BE49-F238E27FC236}">
                    <a16:creationId xmlns:a16="http://schemas.microsoft.com/office/drawing/2014/main" id="{D1666C6D-18D1-4FCA-82FC-3A7727D230D1}"/>
                  </a:ext>
                </a:extLst>
              </p:cNvPr>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35">
                <a:extLst>
                  <a:ext uri="{FF2B5EF4-FFF2-40B4-BE49-F238E27FC236}">
                    <a16:creationId xmlns:a16="http://schemas.microsoft.com/office/drawing/2014/main" id="{DB1BEA42-B7D9-4680-BDB4-B0635ED22A9E}"/>
                  </a:ext>
                </a:extLst>
              </p:cNvPr>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Line 36">
                <a:extLst>
                  <a:ext uri="{FF2B5EF4-FFF2-40B4-BE49-F238E27FC236}">
                    <a16:creationId xmlns:a16="http://schemas.microsoft.com/office/drawing/2014/main" id="{656234D6-0B17-4015-BABF-6B0834A8447A}"/>
                  </a:ext>
                </a:extLst>
              </p:cNvPr>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 name="Line 37">
              <a:extLst>
                <a:ext uri="{FF2B5EF4-FFF2-40B4-BE49-F238E27FC236}">
                  <a16:creationId xmlns:a16="http://schemas.microsoft.com/office/drawing/2014/main" id="{68B26EEC-17F4-4AE9-8794-BA5FB23987A5}"/>
                </a:ext>
              </a:extLst>
            </p:cNvPr>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38">
              <a:extLst>
                <a:ext uri="{FF2B5EF4-FFF2-40B4-BE49-F238E27FC236}">
                  <a16:creationId xmlns:a16="http://schemas.microsoft.com/office/drawing/2014/main" id="{B753B549-30A8-4CC6-B432-FB86C9EBFF62}"/>
                </a:ext>
              </a:extLst>
            </p:cNvPr>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711"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altLang="en-US" noProof="0"/>
              <a:t>Click to edit Master title style</a:t>
            </a:r>
          </a:p>
        </p:txBody>
      </p:sp>
      <p:sp>
        <p:nvSpPr>
          <p:cNvPr id="2871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41" name="Rectangle 41">
            <a:extLst>
              <a:ext uri="{FF2B5EF4-FFF2-40B4-BE49-F238E27FC236}">
                <a16:creationId xmlns:a16="http://schemas.microsoft.com/office/drawing/2014/main" id="{E5805D5A-686A-4E25-AE99-A93221CC6164}"/>
              </a:ext>
            </a:extLst>
          </p:cNvPr>
          <p:cNvSpPr>
            <a:spLocks noGrp="1" noChangeArrowheads="1"/>
          </p:cNvSpPr>
          <p:nvPr>
            <p:ph type="dt" sz="quarter" idx="10"/>
          </p:nvPr>
        </p:nvSpPr>
        <p:spPr/>
        <p:txBody>
          <a:bodyPr/>
          <a:lstStyle>
            <a:lvl1pPr>
              <a:defRPr/>
            </a:lvl1pPr>
          </a:lstStyle>
          <a:p>
            <a:pPr>
              <a:defRPr/>
            </a:pPr>
            <a:endParaRPr lang="en-US" altLang="en-US"/>
          </a:p>
        </p:txBody>
      </p:sp>
      <p:sp>
        <p:nvSpPr>
          <p:cNvPr id="42" name="Rectangle 42">
            <a:extLst>
              <a:ext uri="{FF2B5EF4-FFF2-40B4-BE49-F238E27FC236}">
                <a16:creationId xmlns:a16="http://schemas.microsoft.com/office/drawing/2014/main" id="{705AA86F-FC0A-4ACD-B38B-DF139B172143}"/>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43" name="Rectangle 43">
            <a:extLst>
              <a:ext uri="{FF2B5EF4-FFF2-40B4-BE49-F238E27FC236}">
                <a16:creationId xmlns:a16="http://schemas.microsoft.com/office/drawing/2014/main" id="{81BD8C22-3C05-48A1-9C3C-05B4B49EB747}"/>
              </a:ext>
            </a:extLst>
          </p:cNvPr>
          <p:cNvSpPr>
            <a:spLocks noGrp="1" noChangeArrowheads="1"/>
          </p:cNvSpPr>
          <p:nvPr>
            <p:ph type="sldNum" sz="quarter" idx="12"/>
          </p:nvPr>
        </p:nvSpPr>
        <p:spPr/>
        <p:txBody>
          <a:bodyPr/>
          <a:lstStyle>
            <a:lvl1pPr>
              <a:defRPr/>
            </a:lvl1pPr>
          </a:lstStyle>
          <a:p>
            <a:pPr>
              <a:defRPr/>
            </a:pPr>
            <a:fld id="{13B0B217-0BF8-4C79-B035-3D898B26367D}" type="slidenum">
              <a:rPr lang="en-US" altLang="en-US"/>
              <a:pPr>
                <a:defRPr/>
              </a:pPr>
              <a:t>‹#›</a:t>
            </a:fld>
            <a:endParaRPr lang="en-US" altLang="en-US"/>
          </a:p>
        </p:txBody>
      </p:sp>
    </p:spTree>
    <p:extLst>
      <p:ext uri="{BB962C8B-B14F-4D97-AF65-F5344CB8AC3E}">
        <p14:creationId xmlns:p14="http://schemas.microsoft.com/office/powerpoint/2010/main" val="2534401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4776E435-22EE-4778-92D7-D1536A58EC7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1">
            <a:extLst>
              <a:ext uri="{FF2B5EF4-FFF2-40B4-BE49-F238E27FC236}">
                <a16:creationId xmlns:a16="http://schemas.microsoft.com/office/drawing/2014/main" id="{03136B19-E545-427F-8F53-8BE58A2DB85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2">
            <a:extLst>
              <a:ext uri="{FF2B5EF4-FFF2-40B4-BE49-F238E27FC236}">
                <a16:creationId xmlns:a16="http://schemas.microsoft.com/office/drawing/2014/main" id="{95A2A40E-A18A-4A5D-9E7F-E1AE58F27081}"/>
              </a:ext>
            </a:extLst>
          </p:cNvPr>
          <p:cNvSpPr>
            <a:spLocks noGrp="1" noChangeArrowheads="1"/>
          </p:cNvSpPr>
          <p:nvPr>
            <p:ph type="sldNum" sz="quarter" idx="12"/>
          </p:nvPr>
        </p:nvSpPr>
        <p:spPr>
          <a:ln/>
        </p:spPr>
        <p:txBody>
          <a:bodyPr/>
          <a:lstStyle>
            <a:lvl1pPr>
              <a:defRPr/>
            </a:lvl1pPr>
          </a:lstStyle>
          <a:p>
            <a:pPr>
              <a:defRPr/>
            </a:pPr>
            <a:fld id="{BA6EE5D3-6D38-4B71-B839-11DC5E9B51C4}" type="slidenum">
              <a:rPr lang="en-US" altLang="en-US"/>
              <a:pPr>
                <a:defRPr/>
              </a:pPr>
              <a:t>‹#›</a:t>
            </a:fld>
            <a:endParaRPr lang="en-US" altLang="en-US"/>
          </a:p>
        </p:txBody>
      </p:sp>
    </p:spTree>
    <p:extLst>
      <p:ext uri="{BB962C8B-B14F-4D97-AF65-F5344CB8AC3E}">
        <p14:creationId xmlns:p14="http://schemas.microsoft.com/office/powerpoint/2010/main" val="72424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06F0522B-DB4F-4D07-AB47-4D76297CD6D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1">
            <a:extLst>
              <a:ext uri="{FF2B5EF4-FFF2-40B4-BE49-F238E27FC236}">
                <a16:creationId xmlns:a16="http://schemas.microsoft.com/office/drawing/2014/main" id="{3F9AEAD6-1B34-40ED-9EC2-E7BA1D1165B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2">
            <a:extLst>
              <a:ext uri="{FF2B5EF4-FFF2-40B4-BE49-F238E27FC236}">
                <a16:creationId xmlns:a16="http://schemas.microsoft.com/office/drawing/2014/main" id="{E51A1F80-AACD-4802-9EBF-DD5A7E309ADA}"/>
              </a:ext>
            </a:extLst>
          </p:cNvPr>
          <p:cNvSpPr>
            <a:spLocks noGrp="1" noChangeArrowheads="1"/>
          </p:cNvSpPr>
          <p:nvPr>
            <p:ph type="sldNum" sz="quarter" idx="12"/>
          </p:nvPr>
        </p:nvSpPr>
        <p:spPr>
          <a:ln/>
        </p:spPr>
        <p:txBody>
          <a:bodyPr/>
          <a:lstStyle>
            <a:lvl1pPr>
              <a:defRPr/>
            </a:lvl1pPr>
          </a:lstStyle>
          <a:p>
            <a:pPr>
              <a:defRPr/>
            </a:pPr>
            <a:fld id="{2816C6F6-38FA-4C08-9F91-D5894A2B18E7}" type="slidenum">
              <a:rPr lang="en-US" altLang="en-US"/>
              <a:pPr>
                <a:defRPr/>
              </a:pPr>
              <a:t>‹#›</a:t>
            </a:fld>
            <a:endParaRPr lang="en-US" altLang="en-US"/>
          </a:p>
        </p:txBody>
      </p:sp>
    </p:spTree>
    <p:extLst>
      <p:ext uri="{BB962C8B-B14F-4D97-AF65-F5344CB8AC3E}">
        <p14:creationId xmlns:p14="http://schemas.microsoft.com/office/powerpoint/2010/main" val="3020176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B0D1738F-8DB6-4C26-930A-E4FCE1FADD4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1">
            <a:extLst>
              <a:ext uri="{FF2B5EF4-FFF2-40B4-BE49-F238E27FC236}">
                <a16:creationId xmlns:a16="http://schemas.microsoft.com/office/drawing/2014/main" id="{4CDA4FEE-9239-4654-A89E-921AA91F965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2">
            <a:extLst>
              <a:ext uri="{FF2B5EF4-FFF2-40B4-BE49-F238E27FC236}">
                <a16:creationId xmlns:a16="http://schemas.microsoft.com/office/drawing/2014/main" id="{60B0C97A-E1F5-4E39-9A9A-8F2CAB09264D}"/>
              </a:ext>
            </a:extLst>
          </p:cNvPr>
          <p:cNvSpPr>
            <a:spLocks noGrp="1" noChangeArrowheads="1"/>
          </p:cNvSpPr>
          <p:nvPr>
            <p:ph type="sldNum" sz="quarter" idx="12"/>
          </p:nvPr>
        </p:nvSpPr>
        <p:spPr>
          <a:ln/>
        </p:spPr>
        <p:txBody>
          <a:bodyPr/>
          <a:lstStyle>
            <a:lvl1pPr>
              <a:defRPr/>
            </a:lvl1pPr>
          </a:lstStyle>
          <a:p>
            <a:pPr>
              <a:defRPr/>
            </a:pPr>
            <a:fld id="{0C67B08E-4076-4E0B-9193-023CA34E1284}" type="slidenum">
              <a:rPr lang="en-US" altLang="en-US"/>
              <a:pPr>
                <a:defRPr/>
              </a:pPr>
              <a:t>‹#›</a:t>
            </a:fld>
            <a:endParaRPr lang="en-US" altLang="en-US"/>
          </a:p>
        </p:txBody>
      </p:sp>
    </p:spTree>
    <p:extLst>
      <p:ext uri="{BB962C8B-B14F-4D97-AF65-F5344CB8AC3E}">
        <p14:creationId xmlns:p14="http://schemas.microsoft.com/office/powerpoint/2010/main" val="1284090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0">
            <a:extLst>
              <a:ext uri="{FF2B5EF4-FFF2-40B4-BE49-F238E27FC236}">
                <a16:creationId xmlns:a16="http://schemas.microsoft.com/office/drawing/2014/main" id="{6E329EB7-C66F-4919-92A7-1E3D9AAE0B5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1">
            <a:extLst>
              <a:ext uri="{FF2B5EF4-FFF2-40B4-BE49-F238E27FC236}">
                <a16:creationId xmlns:a16="http://schemas.microsoft.com/office/drawing/2014/main" id="{DE5AEA83-83DE-4F30-86D9-EB15D6B79C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42">
            <a:extLst>
              <a:ext uri="{FF2B5EF4-FFF2-40B4-BE49-F238E27FC236}">
                <a16:creationId xmlns:a16="http://schemas.microsoft.com/office/drawing/2014/main" id="{B4D5CCCD-B615-4082-96DC-9A4DFE5BB939}"/>
              </a:ext>
            </a:extLst>
          </p:cNvPr>
          <p:cNvSpPr>
            <a:spLocks noGrp="1" noChangeArrowheads="1"/>
          </p:cNvSpPr>
          <p:nvPr>
            <p:ph type="sldNum" sz="quarter" idx="12"/>
          </p:nvPr>
        </p:nvSpPr>
        <p:spPr>
          <a:ln/>
        </p:spPr>
        <p:txBody>
          <a:bodyPr/>
          <a:lstStyle>
            <a:lvl1pPr>
              <a:defRPr/>
            </a:lvl1pPr>
          </a:lstStyle>
          <a:p>
            <a:pPr>
              <a:defRPr/>
            </a:pPr>
            <a:fld id="{CFC51236-A524-44F6-9FBB-7BBE9C4EB09A}" type="slidenum">
              <a:rPr lang="en-US" altLang="en-US"/>
              <a:pPr>
                <a:defRPr/>
              </a:pPr>
              <a:t>‹#›</a:t>
            </a:fld>
            <a:endParaRPr lang="en-US" altLang="en-US"/>
          </a:p>
        </p:txBody>
      </p:sp>
    </p:spTree>
    <p:extLst>
      <p:ext uri="{BB962C8B-B14F-4D97-AF65-F5344CB8AC3E}">
        <p14:creationId xmlns:p14="http://schemas.microsoft.com/office/powerpoint/2010/main" val="916807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a:extLst>
              <a:ext uri="{FF2B5EF4-FFF2-40B4-BE49-F238E27FC236}">
                <a16:creationId xmlns:a16="http://schemas.microsoft.com/office/drawing/2014/main" id="{A199B274-22E4-4227-A5CA-605136DF2B9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1">
            <a:extLst>
              <a:ext uri="{FF2B5EF4-FFF2-40B4-BE49-F238E27FC236}">
                <a16:creationId xmlns:a16="http://schemas.microsoft.com/office/drawing/2014/main" id="{E1841182-8789-4E22-A638-B16053FBEB1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2">
            <a:extLst>
              <a:ext uri="{FF2B5EF4-FFF2-40B4-BE49-F238E27FC236}">
                <a16:creationId xmlns:a16="http://schemas.microsoft.com/office/drawing/2014/main" id="{7A95B105-BAB0-4115-A7AA-25FC840ADAD9}"/>
              </a:ext>
            </a:extLst>
          </p:cNvPr>
          <p:cNvSpPr>
            <a:spLocks noGrp="1" noChangeArrowheads="1"/>
          </p:cNvSpPr>
          <p:nvPr>
            <p:ph type="sldNum" sz="quarter" idx="12"/>
          </p:nvPr>
        </p:nvSpPr>
        <p:spPr>
          <a:ln/>
        </p:spPr>
        <p:txBody>
          <a:bodyPr/>
          <a:lstStyle>
            <a:lvl1pPr>
              <a:defRPr/>
            </a:lvl1pPr>
          </a:lstStyle>
          <a:p>
            <a:pPr>
              <a:defRPr/>
            </a:pPr>
            <a:fld id="{D4866E15-2AE0-43ED-9952-1F52034740F1}" type="slidenum">
              <a:rPr lang="en-US" altLang="en-US"/>
              <a:pPr>
                <a:defRPr/>
              </a:pPr>
              <a:t>‹#›</a:t>
            </a:fld>
            <a:endParaRPr lang="en-US" altLang="en-US"/>
          </a:p>
        </p:txBody>
      </p:sp>
    </p:spTree>
    <p:extLst>
      <p:ext uri="{BB962C8B-B14F-4D97-AF65-F5344CB8AC3E}">
        <p14:creationId xmlns:p14="http://schemas.microsoft.com/office/powerpoint/2010/main" val="1060887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a:extLst>
              <a:ext uri="{FF2B5EF4-FFF2-40B4-BE49-F238E27FC236}">
                <a16:creationId xmlns:a16="http://schemas.microsoft.com/office/drawing/2014/main" id="{E132F768-2094-4724-9B41-4DB188F649B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41">
            <a:extLst>
              <a:ext uri="{FF2B5EF4-FFF2-40B4-BE49-F238E27FC236}">
                <a16:creationId xmlns:a16="http://schemas.microsoft.com/office/drawing/2014/main" id="{B6629369-A9BE-4183-B5BF-A5297546C0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42">
            <a:extLst>
              <a:ext uri="{FF2B5EF4-FFF2-40B4-BE49-F238E27FC236}">
                <a16:creationId xmlns:a16="http://schemas.microsoft.com/office/drawing/2014/main" id="{D27DC47F-7991-41F3-A601-9324556A4B35}"/>
              </a:ext>
            </a:extLst>
          </p:cNvPr>
          <p:cNvSpPr>
            <a:spLocks noGrp="1" noChangeArrowheads="1"/>
          </p:cNvSpPr>
          <p:nvPr>
            <p:ph type="sldNum" sz="quarter" idx="12"/>
          </p:nvPr>
        </p:nvSpPr>
        <p:spPr>
          <a:ln/>
        </p:spPr>
        <p:txBody>
          <a:bodyPr/>
          <a:lstStyle>
            <a:lvl1pPr>
              <a:defRPr/>
            </a:lvl1pPr>
          </a:lstStyle>
          <a:p>
            <a:pPr>
              <a:defRPr/>
            </a:pPr>
            <a:fld id="{776A827B-878B-4197-A028-D409F010AC23}" type="slidenum">
              <a:rPr lang="en-US" altLang="en-US"/>
              <a:pPr>
                <a:defRPr/>
              </a:pPr>
              <a:t>‹#›</a:t>
            </a:fld>
            <a:endParaRPr lang="en-US" altLang="en-US"/>
          </a:p>
        </p:txBody>
      </p:sp>
    </p:spTree>
    <p:extLst>
      <p:ext uri="{BB962C8B-B14F-4D97-AF65-F5344CB8AC3E}">
        <p14:creationId xmlns:p14="http://schemas.microsoft.com/office/powerpoint/2010/main" val="2634083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a:extLst>
              <a:ext uri="{FF2B5EF4-FFF2-40B4-BE49-F238E27FC236}">
                <a16:creationId xmlns:a16="http://schemas.microsoft.com/office/drawing/2014/main" id="{EF28DA6B-F714-477A-AFDB-84B2E545CA5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41">
            <a:extLst>
              <a:ext uri="{FF2B5EF4-FFF2-40B4-BE49-F238E27FC236}">
                <a16:creationId xmlns:a16="http://schemas.microsoft.com/office/drawing/2014/main" id="{8FF3AE4F-F6E5-435C-8A5B-83CAF20171E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42">
            <a:extLst>
              <a:ext uri="{FF2B5EF4-FFF2-40B4-BE49-F238E27FC236}">
                <a16:creationId xmlns:a16="http://schemas.microsoft.com/office/drawing/2014/main" id="{0461309C-7987-4580-99F0-3EEB86F5D5C3}"/>
              </a:ext>
            </a:extLst>
          </p:cNvPr>
          <p:cNvSpPr>
            <a:spLocks noGrp="1" noChangeArrowheads="1"/>
          </p:cNvSpPr>
          <p:nvPr>
            <p:ph type="sldNum" sz="quarter" idx="12"/>
          </p:nvPr>
        </p:nvSpPr>
        <p:spPr>
          <a:ln/>
        </p:spPr>
        <p:txBody>
          <a:bodyPr/>
          <a:lstStyle>
            <a:lvl1pPr>
              <a:defRPr/>
            </a:lvl1pPr>
          </a:lstStyle>
          <a:p>
            <a:pPr>
              <a:defRPr/>
            </a:pPr>
            <a:fld id="{DDB3BB85-750A-45D6-8875-FB15ED9EFBD9}" type="slidenum">
              <a:rPr lang="en-US" altLang="en-US"/>
              <a:pPr>
                <a:defRPr/>
              </a:pPr>
              <a:t>‹#›</a:t>
            </a:fld>
            <a:endParaRPr lang="en-US" altLang="en-US"/>
          </a:p>
        </p:txBody>
      </p:sp>
    </p:spTree>
    <p:extLst>
      <p:ext uri="{BB962C8B-B14F-4D97-AF65-F5344CB8AC3E}">
        <p14:creationId xmlns:p14="http://schemas.microsoft.com/office/powerpoint/2010/main" val="518614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a:extLst>
              <a:ext uri="{FF2B5EF4-FFF2-40B4-BE49-F238E27FC236}">
                <a16:creationId xmlns:a16="http://schemas.microsoft.com/office/drawing/2014/main" id="{6D0F2A86-8760-421F-86F3-BBD0C801CC6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41">
            <a:extLst>
              <a:ext uri="{FF2B5EF4-FFF2-40B4-BE49-F238E27FC236}">
                <a16:creationId xmlns:a16="http://schemas.microsoft.com/office/drawing/2014/main" id="{750FFFF1-B312-4B3C-8CA5-90340F1818B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42">
            <a:extLst>
              <a:ext uri="{FF2B5EF4-FFF2-40B4-BE49-F238E27FC236}">
                <a16:creationId xmlns:a16="http://schemas.microsoft.com/office/drawing/2014/main" id="{D18A0536-52B7-40DF-93CE-480BF9951F07}"/>
              </a:ext>
            </a:extLst>
          </p:cNvPr>
          <p:cNvSpPr>
            <a:spLocks noGrp="1" noChangeArrowheads="1"/>
          </p:cNvSpPr>
          <p:nvPr>
            <p:ph type="sldNum" sz="quarter" idx="12"/>
          </p:nvPr>
        </p:nvSpPr>
        <p:spPr>
          <a:ln/>
        </p:spPr>
        <p:txBody>
          <a:bodyPr/>
          <a:lstStyle>
            <a:lvl1pPr>
              <a:defRPr/>
            </a:lvl1pPr>
          </a:lstStyle>
          <a:p>
            <a:pPr>
              <a:defRPr/>
            </a:pPr>
            <a:fld id="{944E9CBF-9834-488E-9939-B511DFF9BF06}" type="slidenum">
              <a:rPr lang="en-US" altLang="en-US"/>
              <a:pPr>
                <a:defRPr/>
              </a:pPr>
              <a:t>‹#›</a:t>
            </a:fld>
            <a:endParaRPr lang="en-US" altLang="en-US"/>
          </a:p>
        </p:txBody>
      </p:sp>
    </p:spTree>
    <p:extLst>
      <p:ext uri="{BB962C8B-B14F-4D97-AF65-F5344CB8AC3E}">
        <p14:creationId xmlns:p14="http://schemas.microsoft.com/office/powerpoint/2010/main" val="3924619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0">
            <a:extLst>
              <a:ext uri="{FF2B5EF4-FFF2-40B4-BE49-F238E27FC236}">
                <a16:creationId xmlns:a16="http://schemas.microsoft.com/office/drawing/2014/main" id="{3260ED12-CA29-4E27-9832-00459DE6095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1">
            <a:extLst>
              <a:ext uri="{FF2B5EF4-FFF2-40B4-BE49-F238E27FC236}">
                <a16:creationId xmlns:a16="http://schemas.microsoft.com/office/drawing/2014/main" id="{5BA414AB-E1A0-42FD-9CDF-6AD3E5EFBC3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2">
            <a:extLst>
              <a:ext uri="{FF2B5EF4-FFF2-40B4-BE49-F238E27FC236}">
                <a16:creationId xmlns:a16="http://schemas.microsoft.com/office/drawing/2014/main" id="{5A4C2624-E344-4896-9955-DEF34226F6B6}"/>
              </a:ext>
            </a:extLst>
          </p:cNvPr>
          <p:cNvSpPr>
            <a:spLocks noGrp="1" noChangeArrowheads="1"/>
          </p:cNvSpPr>
          <p:nvPr>
            <p:ph type="sldNum" sz="quarter" idx="12"/>
          </p:nvPr>
        </p:nvSpPr>
        <p:spPr>
          <a:ln/>
        </p:spPr>
        <p:txBody>
          <a:bodyPr/>
          <a:lstStyle>
            <a:lvl1pPr>
              <a:defRPr/>
            </a:lvl1pPr>
          </a:lstStyle>
          <a:p>
            <a:pPr>
              <a:defRPr/>
            </a:pPr>
            <a:fld id="{63B78D99-C9CD-4308-923E-B53967FFCF90}" type="slidenum">
              <a:rPr lang="en-US" altLang="en-US"/>
              <a:pPr>
                <a:defRPr/>
              </a:pPr>
              <a:t>‹#›</a:t>
            </a:fld>
            <a:endParaRPr lang="en-US" altLang="en-US"/>
          </a:p>
        </p:txBody>
      </p:sp>
    </p:spTree>
    <p:extLst>
      <p:ext uri="{BB962C8B-B14F-4D97-AF65-F5344CB8AC3E}">
        <p14:creationId xmlns:p14="http://schemas.microsoft.com/office/powerpoint/2010/main" val="172191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0">
            <a:extLst>
              <a:ext uri="{FF2B5EF4-FFF2-40B4-BE49-F238E27FC236}">
                <a16:creationId xmlns:a16="http://schemas.microsoft.com/office/drawing/2014/main" id="{6FFDC418-BA4F-4FA3-8B25-A1A5CA2BEAF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1">
            <a:extLst>
              <a:ext uri="{FF2B5EF4-FFF2-40B4-BE49-F238E27FC236}">
                <a16:creationId xmlns:a16="http://schemas.microsoft.com/office/drawing/2014/main" id="{540F78CF-7137-40EF-85B6-AE83D09CCC1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42">
            <a:extLst>
              <a:ext uri="{FF2B5EF4-FFF2-40B4-BE49-F238E27FC236}">
                <a16:creationId xmlns:a16="http://schemas.microsoft.com/office/drawing/2014/main" id="{DFD433E4-50E4-46C0-9A9C-75FB5F6A142E}"/>
              </a:ext>
            </a:extLst>
          </p:cNvPr>
          <p:cNvSpPr>
            <a:spLocks noGrp="1" noChangeArrowheads="1"/>
          </p:cNvSpPr>
          <p:nvPr>
            <p:ph type="sldNum" sz="quarter" idx="12"/>
          </p:nvPr>
        </p:nvSpPr>
        <p:spPr>
          <a:ln/>
        </p:spPr>
        <p:txBody>
          <a:bodyPr/>
          <a:lstStyle>
            <a:lvl1pPr>
              <a:defRPr/>
            </a:lvl1pPr>
          </a:lstStyle>
          <a:p>
            <a:pPr>
              <a:defRPr/>
            </a:pPr>
            <a:fld id="{8C038BDF-1713-4DA6-BEE6-D510356F5F4A}" type="slidenum">
              <a:rPr lang="en-US" altLang="en-US"/>
              <a:pPr>
                <a:defRPr/>
              </a:pPr>
              <a:t>‹#›</a:t>
            </a:fld>
            <a:endParaRPr lang="en-US" altLang="en-US"/>
          </a:p>
        </p:txBody>
      </p:sp>
    </p:spTree>
    <p:extLst>
      <p:ext uri="{BB962C8B-B14F-4D97-AF65-F5344CB8AC3E}">
        <p14:creationId xmlns:p14="http://schemas.microsoft.com/office/powerpoint/2010/main" val="281899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325B3AAD-7690-4267-80F3-881EAD0D0D0D}"/>
              </a:ext>
            </a:extLst>
          </p:cNvPr>
          <p:cNvGrpSpPr>
            <a:grpSpLocks/>
          </p:cNvGrpSpPr>
          <p:nvPr/>
        </p:nvGrpSpPr>
        <p:grpSpPr bwMode="auto">
          <a:xfrm>
            <a:off x="1588" y="0"/>
            <a:ext cx="9148762" cy="6851650"/>
            <a:chOff x="1" y="0"/>
            <a:chExt cx="5763" cy="4316"/>
          </a:xfrm>
        </p:grpSpPr>
        <p:sp>
          <p:nvSpPr>
            <p:cNvPr id="27651" name="Freeform 3">
              <a:extLst>
                <a:ext uri="{FF2B5EF4-FFF2-40B4-BE49-F238E27FC236}">
                  <a16:creationId xmlns:a16="http://schemas.microsoft.com/office/drawing/2014/main" id="{A0BEAEEA-AC2E-44E4-95F1-F134EDA1BD41}"/>
                </a:ext>
              </a:extLst>
            </p:cNvPr>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p:spPr>
          <p:txBody>
            <a:bodyPr/>
            <a:lstStyle/>
            <a:p>
              <a:pPr>
                <a:defRPr/>
              </a:pPr>
              <a:endParaRPr lang="en-US"/>
            </a:p>
          </p:txBody>
        </p:sp>
        <p:sp>
          <p:nvSpPr>
            <p:cNvPr id="27652" name="Freeform 4">
              <a:extLst>
                <a:ext uri="{FF2B5EF4-FFF2-40B4-BE49-F238E27FC236}">
                  <a16:creationId xmlns:a16="http://schemas.microsoft.com/office/drawing/2014/main" id="{DB704E77-E049-4E89-AAF5-BBCFAD5C4A33}"/>
                </a:ext>
              </a:extLst>
            </p:cNvPr>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p:spPr>
          <p:txBody>
            <a:bodyPr/>
            <a:lstStyle/>
            <a:p>
              <a:pPr>
                <a:defRPr/>
              </a:pPr>
              <a:endParaRPr lang="en-US"/>
            </a:p>
          </p:txBody>
        </p:sp>
        <p:sp>
          <p:nvSpPr>
            <p:cNvPr id="27653" name="Freeform 5">
              <a:extLst>
                <a:ext uri="{FF2B5EF4-FFF2-40B4-BE49-F238E27FC236}">
                  <a16:creationId xmlns:a16="http://schemas.microsoft.com/office/drawing/2014/main" id="{92104687-F576-4F65-A9F7-4B8C0026E75D}"/>
                </a:ext>
              </a:extLst>
            </p:cNvPr>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p:spPr>
          <p:txBody>
            <a:bodyPr/>
            <a:lstStyle/>
            <a:p>
              <a:pPr>
                <a:defRPr/>
              </a:pPr>
              <a:endParaRPr lang="en-US"/>
            </a:p>
          </p:txBody>
        </p:sp>
        <p:grpSp>
          <p:nvGrpSpPr>
            <p:cNvPr id="1035" name="Group 6">
              <a:extLst>
                <a:ext uri="{FF2B5EF4-FFF2-40B4-BE49-F238E27FC236}">
                  <a16:creationId xmlns:a16="http://schemas.microsoft.com/office/drawing/2014/main" id="{7B86B0C2-E0B0-4A59-98D0-384F51A94B27}"/>
                </a:ext>
              </a:extLst>
            </p:cNvPr>
            <p:cNvGrpSpPr>
              <a:grpSpLocks/>
            </p:cNvGrpSpPr>
            <p:nvPr/>
          </p:nvGrpSpPr>
          <p:grpSpPr bwMode="auto">
            <a:xfrm>
              <a:off x="288" y="0"/>
              <a:ext cx="5098" cy="4316"/>
              <a:chOff x="288" y="0"/>
              <a:chExt cx="5098" cy="4316"/>
            </a:xfrm>
          </p:grpSpPr>
          <p:sp>
            <p:nvSpPr>
              <p:cNvPr id="27655" name="Freeform 7">
                <a:extLst>
                  <a:ext uri="{FF2B5EF4-FFF2-40B4-BE49-F238E27FC236}">
                    <a16:creationId xmlns:a16="http://schemas.microsoft.com/office/drawing/2014/main" id="{9DA51FDA-C555-405A-A89D-65F4C2CA2959}"/>
                  </a:ext>
                </a:extLst>
              </p:cNvPr>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27656" name="Freeform 8">
                <a:extLst>
                  <a:ext uri="{FF2B5EF4-FFF2-40B4-BE49-F238E27FC236}">
                    <a16:creationId xmlns:a16="http://schemas.microsoft.com/office/drawing/2014/main" id="{97139541-39B3-4F04-8C3F-CDAE38DBA685}"/>
                  </a:ext>
                </a:extLst>
              </p:cNvPr>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27657" name="Freeform 9">
                <a:extLst>
                  <a:ext uri="{FF2B5EF4-FFF2-40B4-BE49-F238E27FC236}">
                    <a16:creationId xmlns:a16="http://schemas.microsoft.com/office/drawing/2014/main" id="{06283F8B-97AB-4F51-80DE-231C27420985}"/>
                  </a:ext>
                </a:extLst>
              </p:cNvPr>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27658" name="Freeform 10">
                <a:extLst>
                  <a:ext uri="{FF2B5EF4-FFF2-40B4-BE49-F238E27FC236}">
                    <a16:creationId xmlns:a16="http://schemas.microsoft.com/office/drawing/2014/main" id="{2A66D559-EA99-4B03-88B1-9C656ED13173}"/>
                  </a:ext>
                </a:extLst>
              </p:cNvPr>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27659" name="Freeform 11">
                <a:extLst>
                  <a:ext uri="{FF2B5EF4-FFF2-40B4-BE49-F238E27FC236}">
                    <a16:creationId xmlns:a16="http://schemas.microsoft.com/office/drawing/2014/main" id="{42FB0076-2A3B-42EC-8255-A55A1014C89B}"/>
                  </a:ext>
                </a:extLst>
              </p:cNvPr>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27660" name="Freeform 12">
                <a:extLst>
                  <a:ext uri="{FF2B5EF4-FFF2-40B4-BE49-F238E27FC236}">
                    <a16:creationId xmlns:a16="http://schemas.microsoft.com/office/drawing/2014/main" id="{4C00C873-947C-4809-9341-5ADD66F09298}"/>
                  </a:ext>
                </a:extLst>
              </p:cNvPr>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27661" name="Freeform 13">
                <a:extLst>
                  <a:ext uri="{FF2B5EF4-FFF2-40B4-BE49-F238E27FC236}">
                    <a16:creationId xmlns:a16="http://schemas.microsoft.com/office/drawing/2014/main" id="{F73E3564-0D36-4FBB-AD68-E8EDC0B5397A}"/>
                  </a:ext>
                </a:extLst>
              </p:cNvPr>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27662" name="Freeform 14">
                <a:extLst>
                  <a:ext uri="{FF2B5EF4-FFF2-40B4-BE49-F238E27FC236}">
                    <a16:creationId xmlns:a16="http://schemas.microsoft.com/office/drawing/2014/main" id="{35AB72FA-42FD-490C-A660-614E37292908}"/>
                  </a:ext>
                </a:extLst>
              </p:cNvPr>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27663" name="Freeform 15">
                <a:extLst>
                  <a:ext uri="{FF2B5EF4-FFF2-40B4-BE49-F238E27FC236}">
                    <a16:creationId xmlns:a16="http://schemas.microsoft.com/office/drawing/2014/main" id="{46A64E25-43CB-4EB3-AD55-3B7FAE193FBA}"/>
                  </a:ext>
                </a:extLst>
              </p:cNvPr>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27664" name="Freeform 16">
                <a:extLst>
                  <a:ext uri="{FF2B5EF4-FFF2-40B4-BE49-F238E27FC236}">
                    <a16:creationId xmlns:a16="http://schemas.microsoft.com/office/drawing/2014/main" id="{BD4ED679-548D-4E26-AB8F-AB7533031B72}"/>
                  </a:ext>
                </a:extLst>
              </p:cNvPr>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27665" name="Freeform 17">
                <a:extLst>
                  <a:ext uri="{FF2B5EF4-FFF2-40B4-BE49-F238E27FC236}">
                    <a16:creationId xmlns:a16="http://schemas.microsoft.com/office/drawing/2014/main" id="{98CFBDA8-1085-4EBF-90B2-1EFC0DAFFA9A}"/>
                  </a:ext>
                </a:extLst>
              </p:cNvPr>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27666" name="Freeform 18">
                <a:extLst>
                  <a:ext uri="{FF2B5EF4-FFF2-40B4-BE49-F238E27FC236}">
                    <a16:creationId xmlns:a16="http://schemas.microsoft.com/office/drawing/2014/main" id="{40C1347F-441C-4FB8-BC2B-0367BE3E7E46}"/>
                  </a:ext>
                </a:extLst>
              </p:cNvPr>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sp>
            <p:nvSpPr>
              <p:cNvPr id="27667" name="Freeform 19">
                <a:extLst>
                  <a:ext uri="{FF2B5EF4-FFF2-40B4-BE49-F238E27FC236}">
                    <a16:creationId xmlns:a16="http://schemas.microsoft.com/office/drawing/2014/main" id="{FBF7C4D6-1D75-4032-B507-98307FBE6439}"/>
                  </a:ext>
                </a:extLst>
              </p:cNvPr>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p:spPr>
            <p:txBody>
              <a:bodyPr/>
              <a:lstStyle/>
              <a:p>
                <a:pPr>
                  <a:defRPr/>
                </a:pPr>
                <a:endParaRPr lang="en-US"/>
              </a:p>
            </p:txBody>
          </p:sp>
        </p:grpSp>
        <p:sp>
          <p:nvSpPr>
            <p:cNvPr id="27668" name="Freeform 20">
              <a:extLst>
                <a:ext uri="{FF2B5EF4-FFF2-40B4-BE49-F238E27FC236}">
                  <a16:creationId xmlns:a16="http://schemas.microsoft.com/office/drawing/2014/main" id="{7297CDEE-2B3A-41FD-858A-B4B0BDFE92CF}"/>
                </a:ext>
              </a:extLst>
            </p:cNvPr>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p:spPr>
          <p:txBody>
            <a:bodyPr/>
            <a:lstStyle/>
            <a:p>
              <a:pPr>
                <a:defRPr/>
              </a:pPr>
              <a:endParaRPr lang="en-US"/>
            </a:p>
          </p:txBody>
        </p:sp>
        <p:sp>
          <p:nvSpPr>
            <p:cNvPr id="27669" name="Freeform 21">
              <a:extLst>
                <a:ext uri="{FF2B5EF4-FFF2-40B4-BE49-F238E27FC236}">
                  <a16:creationId xmlns:a16="http://schemas.microsoft.com/office/drawing/2014/main" id="{835B58D0-5EBA-469A-92EE-A0D242513F2C}"/>
                </a:ext>
              </a:extLst>
            </p:cNvPr>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p:spPr>
          <p:txBody>
            <a:bodyPr/>
            <a:lstStyle/>
            <a:p>
              <a:pPr>
                <a:defRPr/>
              </a:pPr>
              <a:endParaRPr lang="en-US"/>
            </a:p>
          </p:txBody>
        </p:sp>
        <p:sp>
          <p:nvSpPr>
            <p:cNvPr id="27670" name="Freeform 22">
              <a:extLst>
                <a:ext uri="{FF2B5EF4-FFF2-40B4-BE49-F238E27FC236}">
                  <a16:creationId xmlns:a16="http://schemas.microsoft.com/office/drawing/2014/main" id="{2C3DC804-19A5-4729-A5F9-0FF3B72F47AE}"/>
                </a:ext>
              </a:extLst>
            </p:cNvPr>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p:spPr>
          <p:txBody>
            <a:bodyPr/>
            <a:lstStyle/>
            <a:p>
              <a:pPr>
                <a:defRPr/>
              </a:pPr>
              <a:endParaRPr lang="en-US"/>
            </a:p>
          </p:txBody>
        </p:sp>
        <p:sp>
          <p:nvSpPr>
            <p:cNvPr id="1039" name="Freeform 23">
              <a:extLst>
                <a:ext uri="{FF2B5EF4-FFF2-40B4-BE49-F238E27FC236}">
                  <a16:creationId xmlns:a16="http://schemas.microsoft.com/office/drawing/2014/main" id="{9CD0FA52-884A-495C-956C-AA8C4E6632B3}"/>
                </a:ext>
              </a:extLst>
            </p:cNvPr>
            <p:cNvSpPr>
              <a:spLocks/>
            </p:cNvSpPr>
            <p:nvPr/>
          </p:nvSpPr>
          <p:spPr bwMode="hidden">
            <a:xfrm>
              <a:off x="5041" y="0"/>
              <a:ext cx="719" cy="845"/>
            </a:xfrm>
            <a:custGeom>
              <a:avLst/>
              <a:gdLst>
                <a:gd name="T0" fmla="*/ 729 w 717"/>
                <a:gd name="T1" fmla="*/ 845 h 845"/>
                <a:gd name="T2" fmla="*/ 729 w 717"/>
                <a:gd name="T3" fmla="*/ 821 h 845"/>
                <a:gd name="T4" fmla="*/ 586 w 717"/>
                <a:gd name="T5" fmla="*/ 605 h 845"/>
                <a:gd name="T6" fmla="*/ 412 w 717"/>
                <a:gd name="T7" fmla="*/ 396 h 845"/>
                <a:gd name="T8" fmla="*/ 227 w 717"/>
                <a:gd name="T9" fmla="*/ 192 h 845"/>
                <a:gd name="T10" fmla="*/ 17 w 717"/>
                <a:gd name="T11" fmla="*/ 0 h 845"/>
                <a:gd name="T12" fmla="*/ 0 w 717"/>
                <a:gd name="T13" fmla="*/ 0 h 845"/>
                <a:gd name="T14" fmla="*/ 215 w 717"/>
                <a:gd name="T15" fmla="*/ 198 h 845"/>
                <a:gd name="T16" fmla="*/ 406 w 717"/>
                <a:gd name="T17" fmla="*/ 408 h 845"/>
                <a:gd name="T18" fmla="*/ 580 w 717"/>
                <a:gd name="T19" fmla="*/ 623 h 845"/>
                <a:gd name="T20" fmla="*/ 729 w 717"/>
                <a:gd name="T21" fmla="*/ 845 h 845"/>
                <a:gd name="T22" fmla="*/ 72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24">
              <a:extLst>
                <a:ext uri="{FF2B5EF4-FFF2-40B4-BE49-F238E27FC236}">
                  <a16:creationId xmlns:a16="http://schemas.microsoft.com/office/drawing/2014/main" id="{7840D4EF-7040-4925-8B2A-EE65B6FFB463}"/>
                </a:ext>
              </a:extLst>
            </p:cNvPr>
            <p:cNvSpPr>
              <a:spLocks/>
            </p:cNvSpPr>
            <p:nvPr/>
          </p:nvSpPr>
          <p:spPr bwMode="hidden">
            <a:xfrm>
              <a:off x="5352" y="0"/>
              <a:ext cx="408" cy="414"/>
            </a:xfrm>
            <a:custGeom>
              <a:avLst/>
              <a:gdLst>
                <a:gd name="T0" fmla="*/ 413 w 407"/>
                <a:gd name="T1" fmla="*/ 414 h 414"/>
                <a:gd name="T2" fmla="*/ 413 w 407"/>
                <a:gd name="T3" fmla="*/ 396 h 414"/>
                <a:gd name="T4" fmla="*/ 228 w 407"/>
                <a:gd name="T5" fmla="*/ 192 h 414"/>
                <a:gd name="T6" fmla="*/ 12 w 407"/>
                <a:gd name="T7" fmla="*/ 0 h 414"/>
                <a:gd name="T8" fmla="*/ 0 w 407"/>
                <a:gd name="T9" fmla="*/ 0 h 414"/>
                <a:gd name="T10" fmla="*/ 108 w 407"/>
                <a:gd name="T11" fmla="*/ 102 h 414"/>
                <a:gd name="T12" fmla="*/ 222 w 407"/>
                <a:gd name="T13" fmla="*/ 204 h 414"/>
                <a:gd name="T14" fmla="*/ 413 w 407"/>
                <a:gd name="T15" fmla="*/ 414 h 414"/>
                <a:gd name="T16" fmla="*/ 413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673" name="Freeform 25">
              <a:extLst>
                <a:ext uri="{FF2B5EF4-FFF2-40B4-BE49-F238E27FC236}">
                  <a16:creationId xmlns:a16="http://schemas.microsoft.com/office/drawing/2014/main" id="{E5790211-CCD1-4827-9202-6F61D2F1509A}"/>
                </a:ext>
              </a:extLst>
            </p:cNvPr>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p:spPr>
          <p:txBody>
            <a:bodyPr/>
            <a:lstStyle/>
            <a:p>
              <a:pPr>
                <a:defRPr/>
              </a:pPr>
              <a:endParaRPr lang="en-US"/>
            </a:p>
          </p:txBody>
        </p:sp>
        <p:sp>
          <p:nvSpPr>
            <p:cNvPr id="1042" name="Freeform 26">
              <a:extLst>
                <a:ext uri="{FF2B5EF4-FFF2-40B4-BE49-F238E27FC236}">
                  <a16:creationId xmlns:a16="http://schemas.microsoft.com/office/drawing/2014/main" id="{D84DA494-E2B4-45FC-93ED-84679B10DCBB}"/>
                </a:ext>
              </a:extLst>
            </p:cNvPr>
            <p:cNvSpPr>
              <a:spLocks/>
            </p:cNvSpPr>
            <p:nvPr/>
          </p:nvSpPr>
          <p:spPr bwMode="hidden">
            <a:xfrm>
              <a:off x="6" y="0"/>
              <a:ext cx="588" cy="599"/>
            </a:xfrm>
            <a:custGeom>
              <a:avLst/>
              <a:gdLst>
                <a:gd name="T0" fmla="*/ 598 w 586"/>
                <a:gd name="T1" fmla="*/ 0 h 599"/>
                <a:gd name="T2" fmla="*/ 580 w 586"/>
                <a:gd name="T3" fmla="*/ 0 h 599"/>
                <a:gd name="T4" fmla="*/ 413 w 586"/>
                <a:gd name="T5" fmla="*/ 132 h 599"/>
                <a:gd name="T6" fmla="*/ 263 w 586"/>
                <a:gd name="T7" fmla="*/ 270 h 599"/>
                <a:gd name="T8" fmla="*/ 120 w 586"/>
                <a:gd name="T9" fmla="*/ 420 h 599"/>
                <a:gd name="T10" fmla="*/ 0 w 586"/>
                <a:gd name="T11" fmla="*/ 575 h 599"/>
                <a:gd name="T12" fmla="*/ 0 w 586"/>
                <a:gd name="T13" fmla="*/ 599 h 599"/>
                <a:gd name="T14" fmla="*/ 120 w 586"/>
                <a:gd name="T15" fmla="*/ 432 h 599"/>
                <a:gd name="T16" fmla="*/ 263 w 586"/>
                <a:gd name="T17" fmla="*/ 282 h 599"/>
                <a:gd name="T18" fmla="*/ 419 w 586"/>
                <a:gd name="T19" fmla="*/ 138 h 599"/>
                <a:gd name="T20" fmla="*/ 598 w 586"/>
                <a:gd name="T21" fmla="*/ 0 h 599"/>
                <a:gd name="T22" fmla="*/ 59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27">
              <a:extLst>
                <a:ext uri="{FF2B5EF4-FFF2-40B4-BE49-F238E27FC236}">
                  <a16:creationId xmlns:a16="http://schemas.microsoft.com/office/drawing/2014/main" id="{B641EBE0-8CC8-4CD8-A024-C8726D8A6102}"/>
                </a:ext>
              </a:extLst>
            </p:cNvPr>
            <p:cNvSpPr>
              <a:spLocks/>
            </p:cNvSpPr>
            <p:nvPr/>
          </p:nvSpPr>
          <p:spPr bwMode="hidden">
            <a:xfrm>
              <a:off x="6" y="0"/>
              <a:ext cx="270" cy="252"/>
            </a:xfrm>
            <a:custGeom>
              <a:avLst/>
              <a:gdLst>
                <a:gd name="T0" fmla="*/ 275 w 269"/>
                <a:gd name="T1" fmla="*/ 0 h 252"/>
                <a:gd name="T2" fmla="*/ 257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5 w 269"/>
                <a:gd name="T15" fmla="*/ 0 h 252"/>
                <a:gd name="T16" fmla="*/ 275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Line 28">
              <a:extLst>
                <a:ext uri="{FF2B5EF4-FFF2-40B4-BE49-F238E27FC236}">
                  <a16:creationId xmlns:a16="http://schemas.microsoft.com/office/drawing/2014/main" id="{D9D86942-218F-4EDA-85B1-5A3F6D5E77BF}"/>
                </a:ext>
              </a:extLst>
            </p:cNvPr>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 name="Line 29">
              <a:extLst>
                <a:ext uri="{FF2B5EF4-FFF2-40B4-BE49-F238E27FC236}">
                  <a16:creationId xmlns:a16="http://schemas.microsoft.com/office/drawing/2014/main" id="{FAA3A02D-6FF4-40B8-AB27-EBE4E2F81AD5}"/>
                </a:ext>
              </a:extLst>
            </p:cNvPr>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6" name="Line 30">
              <a:extLst>
                <a:ext uri="{FF2B5EF4-FFF2-40B4-BE49-F238E27FC236}">
                  <a16:creationId xmlns:a16="http://schemas.microsoft.com/office/drawing/2014/main" id="{037074F4-6421-4C60-B32B-A118BEFAD784}"/>
                </a:ext>
              </a:extLst>
            </p:cNvPr>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47" name="Group 31">
              <a:extLst>
                <a:ext uri="{FF2B5EF4-FFF2-40B4-BE49-F238E27FC236}">
                  <a16:creationId xmlns:a16="http://schemas.microsoft.com/office/drawing/2014/main" id="{FCF1F00B-5E6E-47FF-9FB3-30F057AF234D}"/>
                </a:ext>
              </a:extLst>
            </p:cNvPr>
            <p:cNvGrpSpPr>
              <a:grpSpLocks/>
            </p:cNvGrpSpPr>
            <p:nvPr/>
          </p:nvGrpSpPr>
          <p:grpSpPr bwMode="auto">
            <a:xfrm>
              <a:off x="1" y="392"/>
              <a:ext cx="5758" cy="1571"/>
              <a:chOff x="1" y="392"/>
              <a:chExt cx="5758" cy="1571"/>
            </a:xfrm>
          </p:grpSpPr>
          <p:sp>
            <p:nvSpPr>
              <p:cNvPr id="1050" name="Line 32">
                <a:extLst>
                  <a:ext uri="{FF2B5EF4-FFF2-40B4-BE49-F238E27FC236}">
                    <a16:creationId xmlns:a16="http://schemas.microsoft.com/office/drawing/2014/main" id="{50AB8380-76A9-4290-ABD4-115B0B714DC9}"/>
                  </a:ext>
                </a:extLst>
              </p:cNvPr>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1" name="Line 33">
                <a:extLst>
                  <a:ext uri="{FF2B5EF4-FFF2-40B4-BE49-F238E27FC236}">
                    <a16:creationId xmlns:a16="http://schemas.microsoft.com/office/drawing/2014/main" id="{1E96C8DF-4F0E-4AA6-B95B-04DF9D7B8903}"/>
                  </a:ext>
                </a:extLst>
              </p:cNvPr>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2" name="Line 34">
                <a:extLst>
                  <a:ext uri="{FF2B5EF4-FFF2-40B4-BE49-F238E27FC236}">
                    <a16:creationId xmlns:a16="http://schemas.microsoft.com/office/drawing/2014/main" id="{06C3CDC1-66F6-4927-AF85-670174195C65}"/>
                  </a:ext>
                </a:extLst>
              </p:cNvPr>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3" name="Line 35">
                <a:extLst>
                  <a:ext uri="{FF2B5EF4-FFF2-40B4-BE49-F238E27FC236}">
                    <a16:creationId xmlns:a16="http://schemas.microsoft.com/office/drawing/2014/main" id="{9A46CD5C-1D44-4A65-8FFD-4519ACBC3E8A}"/>
                  </a:ext>
                </a:extLst>
              </p:cNvPr>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 name="Line 36">
                <a:extLst>
                  <a:ext uri="{FF2B5EF4-FFF2-40B4-BE49-F238E27FC236}">
                    <a16:creationId xmlns:a16="http://schemas.microsoft.com/office/drawing/2014/main" id="{0D747234-34C6-45FE-8232-300049842B64}"/>
                  </a:ext>
                </a:extLst>
              </p:cNvPr>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48" name="Line 37">
              <a:extLst>
                <a:ext uri="{FF2B5EF4-FFF2-40B4-BE49-F238E27FC236}">
                  <a16:creationId xmlns:a16="http://schemas.microsoft.com/office/drawing/2014/main" id="{59083500-88FC-43BC-B6C9-44FD5C705C5C}"/>
                </a:ext>
              </a:extLst>
            </p:cNvPr>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9" name="Line 38">
              <a:extLst>
                <a:ext uri="{FF2B5EF4-FFF2-40B4-BE49-F238E27FC236}">
                  <a16:creationId xmlns:a16="http://schemas.microsoft.com/office/drawing/2014/main" id="{C81F3A7E-6FE5-4D9F-B2E6-2D7B302E89E0}"/>
                </a:ext>
              </a:extLst>
            </p:cNvPr>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7687" name="Rectangle 39">
            <a:extLst>
              <a:ext uri="{FF2B5EF4-FFF2-40B4-BE49-F238E27FC236}">
                <a16:creationId xmlns:a16="http://schemas.microsoft.com/office/drawing/2014/main" id="{EB7B5EC5-A3DB-401E-AA60-BB5F917C1510}"/>
              </a:ext>
            </a:extLst>
          </p:cNvPr>
          <p:cNvSpPr>
            <a:spLocks noGrp="1" noChangeArrowheads="1"/>
          </p:cNvSpPr>
          <p:nvPr>
            <p:ph type="title"/>
          </p:nvPr>
        </p:nvSpPr>
        <p:spPr bwMode="auto">
          <a:xfrm>
            <a:off x="457200" y="277813"/>
            <a:ext cx="8229600" cy="1139825"/>
          </a:xfrm>
          <a:prstGeom prst="rect">
            <a:avLst/>
          </a:prstGeom>
          <a:noFill/>
          <a:ln>
            <a:noFill/>
          </a:ln>
          <a:effec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27688" name="Rectangle 40">
            <a:extLst>
              <a:ext uri="{FF2B5EF4-FFF2-40B4-BE49-F238E27FC236}">
                <a16:creationId xmlns:a16="http://schemas.microsoft.com/office/drawing/2014/main" id="{AA0A7230-AA25-42DE-9CE2-286122D844DD}"/>
              </a:ext>
            </a:extLst>
          </p:cNvPr>
          <p:cNvSpPr>
            <a:spLocks noGrp="1" noChangeArrowheads="1"/>
          </p:cNvSpPr>
          <p:nvPr>
            <p:ph type="dt" sz="half" idx="2"/>
          </p:nvPr>
        </p:nvSpPr>
        <p:spPr bwMode="auto">
          <a:xfrm>
            <a:off x="457200" y="6243638"/>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en-US" altLang="en-US"/>
          </a:p>
        </p:txBody>
      </p:sp>
      <p:sp>
        <p:nvSpPr>
          <p:cNvPr id="27689" name="Rectangle 41">
            <a:extLst>
              <a:ext uri="{FF2B5EF4-FFF2-40B4-BE49-F238E27FC236}">
                <a16:creationId xmlns:a16="http://schemas.microsoft.com/office/drawing/2014/main" id="{B87CA8A7-E79D-4E0B-AD4B-A094A6D417F3}"/>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ltLang="en-US"/>
          </a:p>
        </p:txBody>
      </p:sp>
      <p:sp>
        <p:nvSpPr>
          <p:cNvPr id="27690" name="Rectangle 42">
            <a:extLst>
              <a:ext uri="{FF2B5EF4-FFF2-40B4-BE49-F238E27FC236}">
                <a16:creationId xmlns:a16="http://schemas.microsoft.com/office/drawing/2014/main" id="{AD9B5211-4CC6-4CDE-97A7-6D8C2B0ACF7B}"/>
              </a:ext>
            </a:extLst>
          </p:cNvPr>
          <p:cNvSpPr>
            <a:spLocks noGrp="1" noChangeArrowheads="1"/>
          </p:cNvSpPr>
          <p:nvPr>
            <p:ph type="sldNum" sz="quarter" idx="4"/>
          </p:nvPr>
        </p:nvSpPr>
        <p:spPr bwMode="auto">
          <a:xfrm>
            <a:off x="6553200" y="6243638"/>
            <a:ext cx="2133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8F5FFAC4-03DE-4032-90E9-3CA9832E9A14}" type="slidenum">
              <a:rPr lang="en-US" altLang="en-US"/>
              <a:pPr>
                <a:defRPr/>
              </a:pPr>
              <a:t>‹#›</a:t>
            </a:fld>
            <a:endParaRPr lang="en-US" altLang="en-US"/>
          </a:p>
        </p:txBody>
      </p:sp>
      <p:sp>
        <p:nvSpPr>
          <p:cNvPr id="27691" name="Rectangle 43">
            <a:extLst>
              <a:ext uri="{FF2B5EF4-FFF2-40B4-BE49-F238E27FC236}">
                <a16:creationId xmlns:a16="http://schemas.microsoft.com/office/drawing/2014/main" id="{8058E003-538F-404C-9D87-8D2C0BFE12AE}"/>
              </a:ext>
            </a:extLst>
          </p:cNvPr>
          <p:cNvSpPr>
            <a:spLocks noGrp="1" noChangeArrowheads="1"/>
          </p:cNvSpPr>
          <p:nvPr>
            <p:ph type="body" idx="1"/>
          </p:nvPr>
        </p:nvSpPr>
        <p:spPr bwMode="auto">
          <a:xfrm>
            <a:off x="457200" y="1600200"/>
            <a:ext cx="8229600" cy="45307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742"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6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2"/>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a:extLst>
              <a:ext uri="{FF2B5EF4-FFF2-40B4-BE49-F238E27FC236}">
                <a16:creationId xmlns:a16="http://schemas.microsoft.com/office/drawing/2014/main" id="{FECAF2A8-E281-411E-A632-2BC05074E492}"/>
              </a:ext>
            </a:extLst>
          </p:cNvPr>
          <p:cNvSpPr txBox="1">
            <a:spLocks noChangeArrowheads="1"/>
          </p:cNvSpPr>
          <p:nvPr/>
        </p:nvSpPr>
        <p:spPr bwMode="auto">
          <a:xfrm>
            <a:off x="685800" y="5562600"/>
            <a:ext cx="7239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eaLnBrk="1" hangingPunct="1">
              <a:spcBef>
                <a:spcPct val="50000"/>
              </a:spcBef>
              <a:buClrTx/>
              <a:buSzTx/>
              <a:buFontTx/>
              <a:buNone/>
            </a:pPr>
            <a:endParaRPr lang="en-US" altLang="en-US" sz="1600" b="1">
              <a:latin typeface="Arial" panose="020B0604020202020204" pitchFamily="34" charset="0"/>
            </a:endParaRPr>
          </a:p>
        </p:txBody>
      </p:sp>
      <p:sp>
        <p:nvSpPr>
          <p:cNvPr id="430086" name="Text Box 6">
            <a:extLst>
              <a:ext uri="{FF2B5EF4-FFF2-40B4-BE49-F238E27FC236}">
                <a16:creationId xmlns:a16="http://schemas.microsoft.com/office/drawing/2014/main" id="{AAE64DA0-F6C2-4391-9AFD-F5EC6BFB9817}"/>
              </a:ext>
            </a:extLst>
          </p:cNvPr>
          <p:cNvSpPr txBox="1">
            <a:spLocks noChangeArrowheads="1"/>
          </p:cNvSpPr>
          <p:nvPr/>
        </p:nvSpPr>
        <p:spPr bwMode="auto">
          <a:xfrm>
            <a:off x="457200" y="5668963"/>
            <a:ext cx="8839200" cy="831850"/>
          </a:xfrm>
          <a:prstGeom prst="rect">
            <a:avLst/>
          </a:prstGeom>
          <a:noFill/>
          <a:ln>
            <a:noFill/>
          </a:ln>
          <a:effectLst/>
        </p:spPr>
        <p:txBody>
          <a:bodyPr>
            <a:spAutoFit/>
          </a:bodyPr>
          <a:lstStyle/>
          <a:p>
            <a:pPr fontAlgn="auto">
              <a:spcBef>
                <a:spcPct val="50000"/>
              </a:spcBef>
              <a:spcAft>
                <a:spcPts val="0"/>
              </a:spcAft>
              <a:defRPr/>
            </a:pPr>
            <a:r>
              <a:rPr lang="en-US" sz="2400" b="1" cap="small" dirty="0">
                <a:effectLst>
                  <a:outerShdw blurRad="38100" dist="38100" dir="2700000" algn="tl">
                    <a:schemeClr val="bg2"/>
                  </a:outerShdw>
                </a:effectLst>
                <a:latin typeface="Arial" panose="020B0604020202020204" pitchFamily="34" charset="0"/>
                <a:ea typeface="Arial Unicode MS" pitchFamily="34" charset="-128"/>
              </a:rPr>
              <a:t>Mission Statement</a:t>
            </a:r>
            <a:r>
              <a:rPr lang="en-US" sz="2400" b="1" dirty="0">
                <a:effectLst>
                  <a:outerShdw blurRad="38100" dist="38100" dir="2700000" algn="tl">
                    <a:schemeClr val="bg2"/>
                  </a:outerShdw>
                </a:effectLst>
                <a:latin typeface="Arial" panose="020B0604020202020204" pitchFamily="34" charset="0"/>
                <a:ea typeface="Arial Unicode MS" pitchFamily="34" charset="-128"/>
              </a:rPr>
              <a:t>:  </a:t>
            </a:r>
            <a:r>
              <a:rPr lang="en-US" sz="2400" i="1" dirty="0">
                <a:effectLst>
                  <a:outerShdw blurRad="38100" dist="38100" dir="2700000" algn="tl">
                    <a:schemeClr val="bg2"/>
                  </a:outerShdw>
                </a:effectLst>
                <a:latin typeface="Arial" panose="020B0604020202020204" pitchFamily="34" charset="0"/>
                <a:ea typeface="Arial Unicode MS" pitchFamily="34" charset="-128"/>
              </a:rPr>
              <a:t>To aggressively pursue and obtain the best results for our clients consistent with their stated goals</a:t>
            </a:r>
            <a:r>
              <a:rPr lang="en-US" sz="2400" dirty="0">
                <a:effectLst>
                  <a:outerShdw blurRad="38100" dist="38100" dir="2700000" algn="tl">
                    <a:schemeClr val="bg2"/>
                  </a:outerShdw>
                </a:effectLst>
                <a:latin typeface="Arial" panose="020B0604020202020204" pitchFamily="34" charset="0"/>
              </a:rPr>
              <a:t>.</a:t>
            </a:r>
          </a:p>
        </p:txBody>
      </p:sp>
      <p:sp>
        <p:nvSpPr>
          <p:cNvPr id="6148" name="Rectangle 1">
            <a:extLst>
              <a:ext uri="{FF2B5EF4-FFF2-40B4-BE49-F238E27FC236}">
                <a16:creationId xmlns:a16="http://schemas.microsoft.com/office/drawing/2014/main" id="{E5DD1D12-FD83-42B0-AB47-7192545281BF}"/>
              </a:ext>
            </a:extLst>
          </p:cNvPr>
          <p:cNvSpPr>
            <a:spLocks noChangeArrowheads="1"/>
          </p:cNvSpPr>
          <p:nvPr/>
        </p:nvSpPr>
        <p:spPr bwMode="auto">
          <a:xfrm>
            <a:off x="684213" y="1919288"/>
            <a:ext cx="8191500" cy="374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indent="-45720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lvl="1" eaLnBrk="1" hangingPunct="1">
              <a:lnSpc>
                <a:spcPct val="80000"/>
              </a:lnSpc>
              <a:spcBef>
                <a:spcPts val="600"/>
              </a:spcBef>
              <a:buClrTx/>
              <a:buFont typeface="Wingdings" panose="05000000000000000000" pitchFamily="2" charset="2"/>
              <a:buChar char="Ø"/>
            </a:pPr>
            <a:r>
              <a:rPr lang="en-US" altLang="en-US" sz="2400" dirty="0">
                <a:latin typeface="Arial" panose="020B0604020202020204" pitchFamily="34" charset="0"/>
                <a:ea typeface="Arial Unicode MS" pitchFamily="34" charset="-128"/>
              </a:rPr>
              <a:t>Originated in 1978</a:t>
            </a:r>
          </a:p>
          <a:p>
            <a:pPr lvl="1" eaLnBrk="1" hangingPunct="1">
              <a:lnSpc>
                <a:spcPct val="80000"/>
              </a:lnSpc>
              <a:spcBef>
                <a:spcPts val="600"/>
              </a:spcBef>
              <a:buClrTx/>
              <a:buFont typeface="Wingdings" panose="05000000000000000000" pitchFamily="2" charset="2"/>
              <a:buChar char="Ø"/>
            </a:pPr>
            <a:r>
              <a:rPr lang="en-US" altLang="en-US" sz="2400" dirty="0">
                <a:latin typeface="Arial" panose="020B0604020202020204" pitchFamily="34" charset="0"/>
                <a:ea typeface="Arial Unicode MS" pitchFamily="34" charset="-128"/>
              </a:rPr>
              <a:t>32 Attorneys, including 5 “Of Counsel”</a:t>
            </a:r>
          </a:p>
          <a:p>
            <a:pPr lvl="1" eaLnBrk="1" hangingPunct="1">
              <a:lnSpc>
                <a:spcPct val="80000"/>
              </a:lnSpc>
              <a:spcBef>
                <a:spcPts val="600"/>
              </a:spcBef>
              <a:buClrTx/>
              <a:buFont typeface="Wingdings" panose="05000000000000000000" pitchFamily="2" charset="2"/>
              <a:buChar char="Ø"/>
            </a:pPr>
            <a:r>
              <a:rPr lang="en-US" altLang="en-US" sz="2400" dirty="0">
                <a:latin typeface="Arial" panose="020B0604020202020204" pitchFamily="34" charset="0"/>
                <a:ea typeface="Arial Unicode MS" pitchFamily="34" charset="-128"/>
              </a:rPr>
              <a:t>27 staff, of which 4 are paralegals</a:t>
            </a:r>
          </a:p>
          <a:p>
            <a:pPr lvl="1" eaLnBrk="1" hangingPunct="1">
              <a:lnSpc>
                <a:spcPct val="80000"/>
              </a:lnSpc>
              <a:spcBef>
                <a:spcPts val="600"/>
              </a:spcBef>
              <a:buClrTx/>
              <a:buFont typeface="Wingdings" panose="05000000000000000000" pitchFamily="2" charset="2"/>
              <a:buChar char="Ø"/>
            </a:pPr>
            <a:r>
              <a:rPr lang="en-US" altLang="en-US" sz="2400" dirty="0">
                <a:latin typeface="Arial" panose="020B0604020202020204" pitchFamily="34" charset="0"/>
                <a:ea typeface="Arial Unicode MS" pitchFamily="34" charset="-128"/>
              </a:rPr>
              <a:t>Commercial Litigation</a:t>
            </a:r>
          </a:p>
          <a:p>
            <a:pPr lvl="1" eaLnBrk="1" hangingPunct="1">
              <a:lnSpc>
                <a:spcPct val="80000"/>
              </a:lnSpc>
              <a:spcBef>
                <a:spcPts val="600"/>
              </a:spcBef>
              <a:buClrTx/>
              <a:buFont typeface="Wingdings" panose="05000000000000000000" pitchFamily="2" charset="2"/>
              <a:buChar char="Ø"/>
            </a:pPr>
            <a:r>
              <a:rPr lang="en-US" altLang="en-US" sz="2400" dirty="0">
                <a:latin typeface="Arial" panose="020B0604020202020204" pitchFamily="34" charset="0"/>
                <a:ea typeface="Arial Unicode MS" pitchFamily="34" charset="-128"/>
              </a:rPr>
              <a:t>Fiduciary Litigation </a:t>
            </a:r>
          </a:p>
          <a:p>
            <a:pPr lvl="1" eaLnBrk="1" hangingPunct="1">
              <a:lnSpc>
                <a:spcPct val="80000"/>
              </a:lnSpc>
              <a:spcBef>
                <a:spcPts val="600"/>
              </a:spcBef>
              <a:buClrTx/>
              <a:buFont typeface="Wingdings" panose="05000000000000000000" pitchFamily="2" charset="2"/>
              <a:buChar char="Ø"/>
            </a:pPr>
            <a:r>
              <a:rPr lang="en-US" altLang="en-US" sz="2400" dirty="0">
                <a:latin typeface="Arial" panose="020B0604020202020204" pitchFamily="34" charset="0"/>
                <a:ea typeface="Arial Unicode MS" pitchFamily="34" charset="-128"/>
              </a:rPr>
              <a:t>Intellectual Property (trademarks, copyrights, patents)</a:t>
            </a:r>
          </a:p>
          <a:p>
            <a:pPr lvl="1" eaLnBrk="1" hangingPunct="1">
              <a:lnSpc>
                <a:spcPct val="80000"/>
              </a:lnSpc>
              <a:spcBef>
                <a:spcPts val="600"/>
              </a:spcBef>
              <a:buClrTx/>
              <a:buFont typeface="Wingdings" panose="05000000000000000000" pitchFamily="2" charset="2"/>
              <a:buChar char="Ø"/>
            </a:pPr>
            <a:r>
              <a:rPr lang="en-US" altLang="en-US" sz="2400" dirty="0">
                <a:latin typeface="Arial" panose="020B0604020202020204" pitchFamily="34" charset="0"/>
                <a:ea typeface="Arial Unicode MS" pitchFamily="34" charset="-128"/>
              </a:rPr>
              <a:t>Arbitration / Mediation</a:t>
            </a:r>
          </a:p>
          <a:p>
            <a:pPr lvl="1" eaLnBrk="1" hangingPunct="1">
              <a:lnSpc>
                <a:spcPct val="80000"/>
              </a:lnSpc>
              <a:spcBef>
                <a:spcPts val="600"/>
              </a:spcBef>
              <a:buClrTx/>
              <a:buFont typeface="Wingdings" panose="05000000000000000000" pitchFamily="2" charset="2"/>
              <a:buChar char="Ø"/>
            </a:pPr>
            <a:r>
              <a:rPr lang="en-US" altLang="en-US" sz="2400" dirty="0">
                <a:latin typeface="Arial" panose="020B0604020202020204" pitchFamily="34" charset="0"/>
                <a:ea typeface="Arial Unicode MS" pitchFamily="34" charset="-128"/>
              </a:rPr>
              <a:t>Real Estate, Oil &amp; Gas, Corporate, Non-Profit Orgs.</a:t>
            </a:r>
          </a:p>
          <a:p>
            <a:pPr lvl="1" eaLnBrk="1" hangingPunct="1">
              <a:lnSpc>
                <a:spcPct val="80000"/>
              </a:lnSpc>
              <a:spcBef>
                <a:spcPts val="600"/>
              </a:spcBef>
              <a:buClrTx/>
              <a:buFont typeface="Wingdings" panose="05000000000000000000" pitchFamily="2" charset="2"/>
              <a:buChar char="Ø"/>
            </a:pPr>
            <a:r>
              <a:rPr lang="en-US" altLang="en-US" sz="2400" dirty="0">
                <a:latin typeface="Arial" panose="020B0604020202020204" pitchFamily="34" charset="0"/>
                <a:ea typeface="Arial Unicode MS" pitchFamily="34" charset="-128"/>
              </a:rPr>
              <a:t>Employment Law, Non-Competes</a:t>
            </a:r>
          </a:p>
          <a:p>
            <a:pPr lvl="1" eaLnBrk="1" hangingPunct="1">
              <a:lnSpc>
                <a:spcPct val="80000"/>
              </a:lnSpc>
              <a:spcBef>
                <a:spcPts val="600"/>
              </a:spcBef>
              <a:buClrTx/>
              <a:buFont typeface="Wingdings" panose="05000000000000000000" pitchFamily="2" charset="2"/>
              <a:buChar char="Ø"/>
            </a:pPr>
            <a:r>
              <a:rPr lang="en-US" altLang="en-US" sz="2400" dirty="0">
                <a:latin typeface="Arial" panose="020B0604020202020204" pitchFamily="34" charset="0"/>
                <a:ea typeface="Arial Unicode MS" pitchFamily="34" charset="-128"/>
              </a:rPr>
              <a:t>Wills, Probate, Trusts, Asset Protection</a:t>
            </a:r>
          </a:p>
        </p:txBody>
      </p:sp>
      <p:sp>
        <p:nvSpPr>
          <p:cNvPr id="8" name="Rectangle 3">
            <a:extLst>
              <a:ext uri="{FF2B5EF4-FFF2-40B4-BE49-F238E27FC236}">
                <a16:creationId xmlns:a16="http://schemas.microsoft.com/office/drawing/2014/main" id="{F80FFDAC-99E2-4CF7-B369-17CDFB85531A}"/>
              </a:ext>
            </a:extLst>
          </p:cNvPr>
          <p:cNvSpPr>
            <a:spLocks noGrp="1" noChangeArrowheads="1"/>
          </p:cNvSpPr>
          <p:nvPr>
            <p:ph type="title"/>
          </p:nvPr>
        </p:nvSpPr>
        <p:spPr>
          <a:xfrm>
            <a:off x="76200" y="519113"/>
            <a:ext cx="9067800" cy="1295400"/>
          </a:xfrm>
        </p:spPr>
        <p:txBody>
          <a:bodyPr>
            <a:noAutofit/>
          </a:bodyPr>
          <a:lstStyle/>
          <a:p>
            <a:pPr eaLnBrk="1" fontAlgn="auto" hangingPunct="1">
              <a:spcAft>
                <a:spcPts val="0"/>
              </a:spcAft>
              <a:defRPr/>
            </a:pPr>
            <a:r>
              <a:rPr lang="en-US" altLang="en-US" b="1" cap="small" dirty="0">
                <a:solidFill>
                  <a:schemeClr val="tx1"/>
                </a:solidFill>
                <a:effectLst>
                  <a:outerShdw blurRad="38100" dist="38100" dir="2700000" algn="tl">
                    <a:srgbClr val="000000">
                      <a:alpha val="43137"/>
                    </a:srgbClr>
                  </a:outerShdw>
                </a:effectLst>
                <a:cs typeface="Arial" panose="020B0604020202020204" pitchFamily="34" charset="0"/>
              </a:rPr>
              <a:t>Whitaker Chalk </a:t>
            </a:r>
            <a:br>
              <a:rPr lang="en-US" altLang="en-US" b="1" cap="small" dirty="0">
                <a:solidFill>
                  <a:schemeClr val="tx1"/>
                </a:solidFill>
                <a:effectLst>
                  <a:outerShdw blurRad="38100" dist="38100" dir="2700000" algn="tl">
                    <a:srgbClr val="000000">
                      <a:alpha val="43137"/>
                    </a:srgbClr>
                  </a:outerShdw>
                </a:effectLst>
                <a:cs typeface="Arial" panose="020B0604020202020204" pitchFamily="34" charset="0"/>
              </a:rPr>
            </a:br>
            <a:r>
              <a:rPr lang="en-US" altLang="en-US" b="1" cap="small" dirty="0">
                <a:solidFill>
                  <a:schemeClr val="tx1"/>
                </a:solidFill>
                <a:effectLst>
                  <a:outerShdw blurRad="38100" dist="38100" dir="2700000" algn="tl">
                    <a:srgbClr val="000000">
                      <a:alpha val="43137"/>
                    </a:srgbClr>
                  </a:outerShdw>
                </a:effectLst>
                <a:cs typeface="Arial" panose="020B0604020202020204" pitchFamily="34" charset="0"/>
              </a:rPr>
              <a:t>Swindle &amp; Schwartz </a:t>
            </a:r>
            <a:r>
              <a:rPr lang="en-US" altLang="en-US" b="1" cap="small" dirty="0" err="1">
                <a:solidFill>
                  <a:schemeClr val="tx1"/>
                </a:solidFill>
                <a:effectLst>
                  <a:outerShdw blurRad="38100" dist="38100" dir="2700000" algn="tl">
                    <a:srgbClr val="000000">
                      <a:alpha val="43137"/>
                    </a:srgbClr>
                  </a:outerShdw>
                </a:effectLst>
                <a:cs typeface="Arial" panose="020B0604020202020204" pitchFamily="34" charset="0"/>
              </a:rPr>
              <a:t>PLLC</a:t>
            </a:r>
            <a:endParaRPr lang="en-US" altLang="en-US" b="1" cap="small" dirty="0">
              <a:solidFill>
                <a:schemeClr val="tx1"/>
              </a:solidFill>
              <a:effectLst>
                <a:outerShdw blurRad="38100" dist="38100" dir="2700000" algn="tl">
                  <a:srgbClr val="000000">
                    <a:alpha val="43137"/>
                  </a:srgbClr>
                </a:outerShdw>
              </a:effectLst>
              <a:cs typeface="Arial" panose="020B0604020202020204" pitchFamily="34" charset="0"/>
            </a:endParaRPr>
          </a:p>
        </p:txBody>
      </p:sp>
      <p:pic>
        <p:nvPicPr>
          <p:cNvPr id="6150" name="Content Placeholder 8">
            <a:extLst>
              <a:ext uri="{FF2B5EF4-FFF2-40B4-BE49-F238E27FC236}">
                <a16:creationId xmlns:a16="http://schemas.microsoft.com/office/drawing/2014/main" id="{9C1246ED-6288-47A1-B488-57A8F744A1C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481013"/>
            <a:ext cx="1025525"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02907-41A9-3FE0-790F-6575BCC66E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77E60A6-4F75-D5AE-8B63-229D61BE93FB}"/>
              </a:ext>
            </a:extLst>
          </p:cNvPr>
          <p:cNvSpPr>
            <a:spLocks noGrp="1"/>
          </p:cNvSpPr>
          <p:nvPr>
            <p:ph idx="1"/>
          </p:nvPr>
        </p:nvSpPr>
        <p:spPr>
          <a:xfrm>
            <a:off x="457200" y="1905000"/>
            <a:ext cx="8229600" cy="4073525"/>
          </a:xfrm>
        </p:spPr>
        <p:txBody>
          <a:bodyPr/>
          <a:lstStyle/>
          <a:p>
            <a:pPr marL="457200" indent="-457200" algn="just">
              <a:buNone/>
            </a:pPr>
            <a:r>
              <a:rPr lang="en-US" sz="2000" dirty="0">
                <a:effectLst/>
                <a:ea typeface="Calibri" panose="020F0502020204030204" pitchFamily="34" charset="0"/>
              </a:rPr>
              <a:t>4.  Promulgate policies to encourage information security. This includes  NDAs, policy manuals, intended use policies, computer login screens, and non-compete agreements.</a:t>
            </a:r>
          </a:p>
          <a:p>
            <a:pPr marL="0" indent="0">
              <a:buNone/>
            </a:pPr>
            <a:endParaRPr lang="en-US" sz="1400" dirty="0">
              <a:effectLst/>
              <a:ea typeface="Calibri" panose="020F0502020204030204" pitchFamily="34" charset="0"/>
            </a:endParaRPr>
          </a:p>
          <a:p>
            <a:pPr marL="457200" indent="-457200" algn="just">
              <a:buNone/>
            </a:pPr>
            <a:r>
              <a:rPr lang="en-US" sz="2000" dirty="0">
                <a:effectLst/>
                <a:ea typeface="Calibri" panose="020F0502020204030204" pitchFamily="34" charset="0"/>
              </a:rPr>
              <a:t>5. Train employees on how to handle trade secrets and specifically address the handling and confidentiality of trade secrets in the employee handbook.</a:t>
            </a:r>
            <a:endParaRPr lang="en-US" sz="2000" dirty="0"/>
          </a:p>
        </p:txBody>
      </p:sp>
    </p:spTree>
    <p:extLst>
      <p:ext uri="{BB962C8B-B14F-4D97-AF65-F5344CB8AC3E}">
        <p14:creationId xmlns:p14="http://schemas.microsoft.com/office/powerpoint/2010/main" val="65302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EBD7E2-7735-0C33-A259-075F2BA9179E}"/>
              </a:ext>
            </a:extLst>
          </p:cNvPr>
          <p:cNvSpPr>
            <a:spLocks noGrp="1"/>
          </p:cNvSpPr>
          <p:nvPr>
            <p:ph idx="1"/>
          </p:nvPr>
        </p:nvSpPr>
        <p:spPr>
          <a:xfrm>
            <a:off x="457200" y="838200"/>
            <a:ext cx="8229600" cy="4835525"/>
          </a:xfrm>
        </p:spPr>
        <p:txBody>
          <a:bodyPr/>
          <a:lstStyle/>
          <a:p>
            <a:pPr marL="512763" marR="0" indent="-512763" algn="just">
              <a:spcBef>
                <a:spcPts val="0"/>
              </a:spcBef>
              <a:spcAft>
                <a:spcPts val="0"/>
              </a:spcAft>
              <a:buNone/>
            </a:pPr>
            <a:r>
              <a:rPr lang="en-US" sz="2000" dirty="0">
                <a:effectLst/>
                <a:ea typeface="Calibri" panose="020F0502020204030204" pitchFamily="34" charset="0"/>
              </a:rPr>
              <a:t>6. Provide physical security and cyber security. Store information securely and monitor where the confidential information is stored. Ensure the physical security of buildings and areas where confidential activities are happening. Secure computers and networks via industry-leading standards including encryption, strong passwords, or biometric locks. Maintain control over passwords and restrictions.</a:t>
            </a:r>
          </a:p>
          <a:p>
            <a:pPr marL="457200" marR="0" indent="-457200" algn="just">
              <a:spcBef>
                <a:spcPts val="0"/>
              </a:spcBef>
              <a:spcAft>
                <a:spcPts val="0"/>
              </a:spcAft>
              <a:buAutoNum type="arabicPeriod" startAt="6"/>
            </a:pPr>
            <a:endParaRPr lang="en-US" sz="2000" dirty="0">
              <a:effectLst/>
              <a:ea typeface="Calibri" panose="020F0502020204030204" pitchFamily="34" charset="0"/>
              <a:cs typeface="Times New Roman" panose="02020603050405020304" pitchFamily="18" charset="0"/>
            </a:endParaRPr>
          </a:p>
          <a:p>
            <a:pPr marL="457200" indent="-457200" algn="just">
              <a:spcBef>
                <a:spcPts val="0"/>
              </a:spcBef>
              <a:spcAft>
                <a:spcPts val="0"/>
              </a:spcAft>
              <a:buNone/>
            </a:pPr>
            <a:r>
              <a:rPr lang="en-US" sz="2000" dirty="0">
                <a:effectLst/>
                <a:ea typeface="Calibri" panose="020F0502020204030204" pitchFamily="34" charset="0"/>
              </a:rPr>
              <a:t>7.</a:t>
            </a:r>
            <a:r>
              <a:rPr lang="en-US" sz="2000" b="1" dirty="0">
                <a:effectLst/>
                <a:ea typeface="Calibri" panose="020F0502020204030204" pitchFamily="34" charset="0"/>
              </a:rPr>
              <a:t>  Conduct exit (closing) interviews </a:t>
            </a:r>
            <a:r>
              <a:rPr lang="en-US" sz="2000" dirty="0">
                <a:effectLst/>
                <a:ea typeface="Calibri" panose="020F0502020204030204" pitchFamily="34" charset="0"/>
              </a:rPr>
              <a:t>to remind employees of their legal obligations to protect trade secrets. Make sure departing employees return information and company-owner devices and delete sensitive information from personal devices. DON’T FORGET THE STORAGE ON THE CLOUD OR OTHER OFF-SITE STORAGE.  Upon or before termination, immediately end the employee’s access to emails and accounts.</a:t>
            </a:r>
            <a:endParaRPr lang="en-US" sz="2000" dirty="0">
              <a:effectLst/>
              <a:ea typeface="Calibri" panose="020F0502020204030204" pitchFamily="34" charset="0"/>
              <a:cs typeface="Times New Roman" panose="02020603050405020304" pitchFamily="18" charset="0"/>
            </a:endParaRPr>
          </a:p>
          <a:p>
            <a:pPr marL="457200" marR="0" indent="-457200">
              <a:spcBef>
                <a:spcPts val="0"/>
              </a:spcBef>
              <a:spcAft>
                <a:spcPts val="0"/>
              </a:spcAft>
              <a:buAutoNum type="arabicPeriod" startAt="6"/>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7558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826425-5E6A-6C27-B2B0-30187B9FB368}"/>
              </a:ext>
            </a:extLst>
          </p:cNvPr>
          <p:cNvSpPr>
            <a:spLocks noGrp="1"/>
          </p:cNvSpPr>
          <p:nvPr>
            <p:ph idx="1"/>
          </p:nvPr>
        </p:nvSpPr>
        <p:spPr>
          <a:xfrm>
            <a:off x="457200" y="1447800"/>
            <a:ext cx="8229600" cy="4302125"/>
          </a:xfrm>
        </p:spPr>
        <p:txBody>
          <a:bodyPr/>
          <a:lstStyle/>
          <a:p>
            <a:pPr marL="457200" marR="0" lvl="0" indent="-457200" algn="just">
              <a:spcBef>
                <a:spcPts val="0"/>
              </a:spcBef>
              <a:spcAft>
                <a:spcPts val="0"/>
              </a:spcAft>
              <a:buNone/>
            </a:pPr>
            <a:r>
              <a:rPr lang="en-US" sz="2000" dirty="0">
                <a:effectLst/>
                <a:ea typeface="Calibri" panose="020F0502020204030204" pitchFamily="34" charset="0"/>
                <a:cs typeface="Times New Roman" panose="02020603050405020304" pitchFamily="18" charset="0"/>
              </a:rPr>
              <a:t>8.</a:t>
            </a:r>
            <a:r>
              <a:rPr lang="en-US" sz="1800" dirty="0">
                <a:effectLst/>
                <a:ea typeface="Calibri" panose="020F0502020204030204" pitchFamily="34" charset="0"/>
                <a:cs typeface="Times New Roman" panose="02020603050405020304" pitchFamily="18" charset="0"/>
              </a:rPr>
              <a:t>   </a:t>
            </a:r>
            <a:r>
              <a:rPr lang="en-US" sz="2000" b="1" dirty="0">
                <a:effectLst/>
                <a:ea typeface="Calibri" panose="020F0502020204030204" pitchFamily="34" charset="0"/>
                <a:cs typeface="Times New Roman" panose="02020603050405020304" pitchFamily="18" charset="0"/>
              </a:rPr>
              <a:t>Have an incident response plan </a:t>
            </a:r>
            <a:r>
              <a:rPr lang="en-US" sz="2000" dirty="0">
                <a:effectLst/>
                <a:ea typeface="Calibri" panose="020F0502020204030204" pitchFamily="34" charset="0"/>
                <a:cs typeface="Times New Roman" panose="02020603050405020304" pitchFamily="18" charset="0"/>
              </a:rPr>
              <a:t>that outlines the steps to be taken in the event of an intrusion or theft of a trade secret. Make sure it includes steps to identify the information that has been stolen, determine how much of the network needs to be shut down, quarantined, or isolated, secure or archive all relevant activity, document who discovered the theft or intrusion, and determine when the theft occurred and if its ongoing. </a:t>
            </a:r>
            <a:endParaRPr lang="en-US" dirty="0"/>
          </a:p>
        </p:txBody>
      </p:sp>
    </p:spTree>
    <p:extLst>
      <p:ext uri="{BB962C8B-B14F-4D97-AF65-F5344CB8AC3E}">
        <p14:creationId xmlns:p14="http://schemas.microsoft.com/office/powerpoint/2010/main" val="2971595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941C7-0533-3BF5-3361-3B01C94ACE6A}"/>
              </a:ext>
            </a:extLst>
          </p:cNvPr>
          <p:cNvSpPr>
            <a:spLocks noGrp="1"/>
          </p:cNvSpPr>
          <p:nvPr>
            <p:ph type="title"/>
          </p:nvPr>
        </p:nvSpPr>
        <p:spPr/>
        <p:txBody>
          <a:bodyPr/>
          <a:lstStyle/>
          <a:p>
            <a:r>
              <a:rPr lang="en-US" sz="2400" dirty="0">
                <a:latin typeface="+mn-lt"/>
              </a:rPr>
              <a:t>IV.	Further Considerations on</a:t>
            </a:r>
            <a:br>
              <a:rPr lang="en-US" sz="2400" dirty="0">
                <a:latin typeface="+mn-lt"/>
              </a:rPr>
            </a:br>
            <a:r>
              <a:rPr lang="en-US" sz="2400" dirty="0">
                <a:latin typeface="+mn-lt"/>
              </a:rPr>
              <a:t>Maintaining Secrecy</a:t>
            </a:r>
          </a:p>
        </p:txBody>
      </p:sp>
      <p:sp>
        <p:nvSpPr>
          <p:cNvPr id="3" name="Content Placeholder 2">
            <a:extLst>
              <a:ext uri="{FF2B5EF4-FFF2-40B4-BE49-F238E27FC236}">
                <a16:creationId xmlns:a16="http://schemas.microsoft.com/office/drawing/2014/main" id="{1DB9EB47-941D-4FDC-9966-9072C14232AF}"/>
              </a:ext>
            </a:extLst>
          </p:cNvPr>
          <p:cNvSpPr>
            <a:spLocks noGrp="1"/>
          </p:cNvSpPr>
          <p:nvPr>
            <p:ph idx="1"/>
          </p:nvPr>
        </p:nvSpPr>
        <p:spPr>
          <a:xfrm>
            <a:off x="469641" y="1524000"/>
            <a:ext cx="8229600" cy="4530725"/>
          </a:xfrm>
        </p:spPr>
        <p:txBody>
          <a:bodyPr/>
          <a:lstStyle/>
          <a:p>
            <a:pPr marL="0" marR="0" lvl="0" indent="0">
              <a:lnSpc>
                <a:spcPct val="107000"/>
              </a:lnSpc>
              <a:spcBef>
                <a:spcPts val="0"/>
              </a:spcBef>
              <a:spcAft>
                <a:spcPts val="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ea typeface="Calibri" panose="020F0502020204030204" pitchFamily="34" charset="0"/>
                <a:cs typeface="Times New Roman" panose="02020603050405020304" pitchFamily="18" charset="0"/>
              </a:rPr>
              <a:t>Consider how remote work affects trade secret protection</a:t>
            </a:r>
          </a:p>
          <a:p>
            <a:pPr marL="742950" marR="0" lvl="1" indent="-285750" algn="just">
              <a:lnSpc>
                <a:spcPct val="107000"/>
              </a:lnSpc>
              <a:spcBef>
                <a:spcPts val="0"/>
              </a:spcBef>
              <a:spcAft>
                <a:spcPts val="0"/>
              </a:spcAft>
              <a:buFont typeface="+mj-lt"/>
              <a:buAutoNum type="alphaLcPeriod"/>
            </a:pPr>
            <a:r>
              <a:rPr lang="en-US" sz="1800" dirty="0">
                <a:effectLst/>
                <a:ea typeface="Calibri" panose="020F0502020204030204" pitchFamily="34" charset="0"/>
                <a:cs typeface="Times New Roman" panose="02020603050405020304" pitchFamily="18" charset="0"/>
              </a:rPr>
              <a:t>To protect information disseminated over Zoom, Teams, or other remote meeting and sharing venues, companies need to:  (1) have employees acknowledge the information’s confidentiality; (2) keep track of attendees; and, (3) have a method to prevent the unauthorized access to the calls or misuse of documents which have trade secret protection shared.</a:t>
            </a:r>
          </a:p>
          <a:p>
            <a:pPr marL="742950" marR="0" lvl="1" indent="-285750">
              <a:lnSpc>
                <a:spcPct val="107000"/>
              </a:lnSpc>
              <a:spcBef>
                <a:spcPts val="0"/>
              </a:spcBef>
              <a:spcAft>
                <a:spcPts val="0"/>
              </a:spcAft>
              <a:buFont typeface="+mj-lt"/>
              <a:buAutoNum type="alphaLcPeriod"/>
            </a:pPr>
            <a:r>
              <a:rPr lang="en-US" sz="1800" dirty="0">
                <a:effectLst/>
                <a:ea typeface="Calibri" panose="020F0502020204030204" pitchFamily="34" charset="0"/>
                <a:cs typeface="Times New Roman" panose="02020603050405020304" pitchFamily="18" charset="0"/>
              </a:rPr>
              <a:t>Updated confidentiality policies should establish guidelines on videoconferencing.</a:t>
            </a:r>
          </a:p>
          <a:p>
            <a:pPr marL="0" indent="0">
              <a:lnSpc>
                <a:spcPct val="107000"/>
              </a:lnSpc>
              <a:spcBef>
                <a:spcPts val="0"/>
              </a:spcBef>
              <a:spcAft>
                <a:spcPts val="800"/>
              </a:spcAft>
              <a:buNone/>
            </a:pPr>
            <a:r>
              <a:rPr lang="en-US" sz="1800" dirty="0">
                <a:effectLst/>
                <a:ea typeface="Calibri" panose="020F0502020204030204" pitchFamily="34" charset="0"/>
                <a:cs typeface="Times New Roman" panose="02020603050405020304" pitchFamily="18" charset="0"/>
              </a:rPr>
              <a:t>2.    Avoid or limit disclosure of protectable secrets to people in other</a:t>
            </a:r>
          </a:p>
          <a:p>
            <a:pPr marL="0" indent="0">
              <a:lnSpc>
                <a:spcPct val="107000"/>
              </a:lnSpc>
              <a:spcBef>
                <a:spcPts val="0"/>
              </a:spcBef>
              <a:spcAft>
                <a:spcPts val="800"/>
              </a:spcAft>
              <a:buNone/>
            </a:pPr>
            <a:r>
              <a:rPr lang="en-US" sz="1800" dirty="0">
                <a:effectLst/>
                <a:ea typeface="Calibri" panose="020F0502020204030204" pitchFamily="34" charset="0"/>
                <a:cs typeface="Times New Roman" panose="02020603050405020304" pitchFamily="18" charset="0"/>
              </a:rPr>
              <a:t> countries (not every country has the same trade secret protections).</a:t>
            </a:r>
          </a:p>
          <a:p>
            <a:pPr marL="0" marR="0" lvl="0" indent="0">
              <a:lnSpc>
                <a:spcPct val="107000"/>
              </a:lnSpc>
              <a:spcBef>
                <a:spcPts val="0"/>
              </a:spcBef>
              <a:spcAft>
                <a:spcPts val="800"/>
              </a:spcAft>
              <a:buNone/>
            </a:pPr>
            <a:r>
              <a:rPr lang="en-US" sz="1800" dirty="0">
                <a:effectLst/>
                <a:ea typeface="Calibri" panose="020F0502020204030204" pitchFamily="34" charset="0"/>
                <a:cs typeface="Times New Roman" panose="02020603050405020304" pitchFamily="18" charset="0"/>
              </a:rPr>
              <a:t>3.    Employers must consistently enforce their policies!</a:t>
            </a:r>
          </a:p>
          <a:p>
            <a:pPr marL="0" indent="0">
              <a:buNone/>
            </a:pPr>
            <a:endParaRPr lang="en-US" dirty="0"/>
          </a:p>
        </p:txBody>
      </p:sp>
    </p:spTree>
    <p:extLst>
      <p:ext uri="{BB962C8B-B14F-4D97-AF65-F5344CB8AC3E}">
        <p14:creationId xmlns:p14="http://schemas.microsoft.com/office/powerpoint/2010/main" val="313763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93E45-4943-8D1B-20D8-192EB948C33F}"/>
              </a:ext>
            </a:extLst>
          </p:cNvPr>
          <p:cNvSpPr>
            <a:spLocks noGrp="1"/>
          </p:cNvSpPr>
          <p:nvPr>
            <p:ph type="title"/>
          </p:nvPr>
        </p:nvSpPr>
        <p:spPr>
          <a:xfrm>
            <a:off x="457200" y="457200"/>
            <a:ext cx="8229600" cy="960438"/>
          </a:xfrm>
        </p:spPr>
        <p:txBody>
          <a:bodyPr/>
          <a:lstStyle/>
          <a:p>
            <a:r>
              <a:rPr lang="en-US" sz="2400" dirty="0">
                <a:latin typeface="+mn-lt"/>
              </a:rPr>
              <a:t>V.	What’s Next after Protecting your Trade Secrets?</a:t>
            </a:r>
          </a:p>
        </p:txBody>
      </p:sp>
      <p:sp>
        <p:nvSpPr>
          <p:cNvPr id="3" name="Content Placeholder 2">
            <a:extLst>
              <a:ext uri="{FF2B5EF4-FFF2-40B4-BE49-F238E27FC236}">
                <a16:creationId xmlns:a16="http://schemas.microsoft.com/office/drawing/2014/main" id="{A9AE63DC-1733-819A-BC66-965C0262B13B}"/>
              </a:ext>
            </a:extLst>
          </p:cNvPr>
          <p:cNvSpPr>
            <a:spLocks noGrp="1"/>
          </p:cNvSpPr>
          <p:nvPr>
            <p:ph idx="1"/>
          </p:nvPr>
        </p:nvSpPr>
        <p:spPr>
          <a:xfrm>
            <a:off x="457200" y="1676400"/>
            <a:ext cx="8229600" cy="4454525"/>
          </a:xfrm>
        </p:spPr>
        <p:txBody>
          <a:bodyPr/>
          <a:lstStyle/>
          <a:p>
            <a:pPr marL="0" indent="0" algn="just">
              <a:buNone/>
            </a:pPr>
            <a:r>
              <a:rPr lang="en-US" sz="2000" dirty="0"/>
              <a:t>A company must be diligent in administering its policies and </a:t>
            </a:r>
            <a:r>
              <a:rPr lang="en-US" sz="2000" b="1" dirty="0"/>
              <a:t>being aware of and identifying threats to its Trade Secrets</a:t>
            </a:r>
            <a:r>
              <a:rPr lang="en-US" sz="2000" dirty="0"/>
              <a:t>.</a:t>
            </a:r>
          </a:p>
          <a:p>
            <a:pPr marL="0" indent="0">
              <a:buNone/>
            </a:pPr>
            <a:endParaRPr lang="en-US" sz="2000" dirty="0"/>
          </a:p>
          <a:p>
            <a:pPr marL="0" indent="0" algn="just">
              <a:buNone/>
            </a:pPr>
            <a:r>
              <a:rPr lang="en-US" sz="2000" dirty="0"/>
              <a:t>1.	Know who might be a threat to the misappropriation of your Trade Secrets.</a:t>
            </a:r>
          </a:p>
          <a:p>
            <a:pPr marL="0" indent="0">
              <a:buNone/>
            </a:pPr>
            <a:r>
              <a:rPr lang="en-US" sz="2000" dirty="0"/>
              <a:t>	a.	Thief (usually an online thief);</a:t>
            </a:r>
          </a:p>
          <a:p>
            <a:pPr marL="0" indent="0">
              <a:buNone/>
            </a:pPr>
            <a:r>
              <a:rPr lang="en-US" sz="2000" dirty="0"/>
              <a:t>	b.	Competitor; </a:t>
            </a:r>
          </a:p>
          <a:p>
            <a:pPr marL="0" indent="0">
              <a:buNone/>
            </a:pPr>
            <a:r>
              <a:rPr lang="en-US" sz="2000" dirty="0"/>
              <a:t>	c.	Employee or Contractor; or</a:t>
            </a:r>
          </a:p>
          <a:p>
            <a:pPr marL="0" indent="0">
              <a:buNone/>
            </a:pPr>
            <a:r>
              <a:rPr lang="en-US" sz="2000" dirty="0"/>
              <a:t>	d.	Adversary.</a:t>
            </a:r>
          </a:p>
        </p:txBody>
      </p:sp>
    </p:spTree>
    <p:extLst>
      <p:ext uri="{BB962C8B-B14F-4D97-AF65-F5344CB8AC3E}">
        <p14:creationId xmlns:p14="http://schemas.microsoft.com/office/powerpoint/2010/main" val="237809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E7D6BE-2851-BF30-8D11-F0617798D3FB}"/>
              </a:ext>
            </a:extLst>
          </p:cNvPr>
          <p:cNvSpPr>
            <a:spLocks noGrp="1"/>
          </p:cNvSpPr>
          <p:nvPr>
            <p:ph idx="1"/>
          </p:nvPr>
        </p:nvSpPr>
        <p:spPr>
          <a:xfrm>
            <a:off x="609600" y="990600"/>
            <a:ext cx="8229600" cy="4606925"/>
          </a:xfrm>
        </p:spPr>
        <p:txBody>
          <a:bodyPr/>
          <a:lstStyle/>
          <a:p>
            <a:pPr marL="0" indent="0">
              <a:buNone/>
            </a:pPr>
            <a:r>
              <a:rPr lang="en-US" sz="2000" dirty="0"/>
              <a:t>2.  </a:t>
            </a:r>
            <a:r>
              <a:rPr lang="en-US" sz="2400" dirty="0"/>
              <a:t>Personal Insider threat indicators</a:t>
            </a:r>
            <a:r>
              <a:rPr lang="en-US" sz="2000" dirty="0"/>
              <a:t>:</a:t>
            </a:r>
          </a:p>
          <a:p>
            <a:pPr marL="0" indent="0">
              <a:buNone/>
            </a:pPr>
            <a:endParaRPr lang="en-US" sz="2000" dirty="0"/>
          </a:p>
          <a:p>
            <a:pPr lvl="1" indent="-342900">
              <a:lnSpc>
                <a:spcPct val="107000"/>
              </a:lnSpc>
              <a:spcBef>
                <a:spcPts val="0"/>
              </a:spcBef>
              <a:spcAft>
                <a:spcPts val="0"/>
              </a:spcAft>
              <a:buFont typeface="Calibri" panose="020F0502020204030204" pitchFamily="34" charset="0"/>
              <a:buChar char="-"/>
            </a:pPr>
            <a:r>
              <a:rPr lang="en-US" sz="2000" dirty="0">
                <a:effectLst/>
                <a:ea typeface="Calibri" panose="020F0502020204030204" pitchFamily="34" charset="0"/>
                <a:cs typeface="Times New Roman" panose="02020603050405020304" pitchFamily="18" charset="0"/>
              </a:rPr>
              <a:t>Disgruntled</a:t>
            </a:r>
          </a:p>
          <a:p>
            <a:pPr lvl="1" indent="-342900">
              <a:lnSpc>
                <a:spcPct val="107000"/>
              </a:lnSpc>
              <a:spcBef>
                <a:spcPts val="0"/>
              </a:spcBef>
              <a:spcAft>
                <a:spcPts val="0"/>
              </a:spcAft>
              <a:buFont typeface="Calibri" panose="020F0502020204030204" pitchFamily="34" charset="0"/>
              <a:buChar char="-"/>
            </a:pPr>
            <a:r>
              <a:rPr lang="en-US" sz="2000" dirty="0">
                <a:effectLst/>
                <a:ea typeface="Calibri" panose="020F0502020204030204" pitchFamily="34" charset="0"/>
                <a:cs typeface="Times New Roman" panose="02020603050405020304" pitchFamily="18" charset="0"/>
              </a:rPr>
              <a:t>Poor performance ratings</a:t>
            </a:r>
          </a:p>
          <a:p>
            <a:pPr lvl="1" indent="-342900">
              <a:lnSpc>
                <a:spcPct val="107000"/>
              </a:lnSpc>
              <a:spcBef>
                <a:spcPts val="0"/>
              </a:spcBef>
              <a:spcAft>
                <a:spcPts val="0"/>
              </a:spcAft>
              <a:buFont typeface="Calibri" panose="020F0502020204030204" pitchFamily="34" charset="0"/>
              <a:buChar char="-"/>
            </a:pPr>
            <a:r>
              <a:rPr lang="en-US" sz="2000" dirty="0">
                <a:effectLst/>
                <a:ea typeface="Calibri" panose="020F0502020204030204" pitchFamily="34" charset="0"/>
                <a:cs typeface="Times New Roman" panose="02020603050405020304" pitchFamily="18" charset="0"/>
              </a:rPr>
              <a:t>Exhibits “above the rules” attitude</a:t>
            </a:r>
          </a:p>
          <a:p>
            <a:pPr lvl="1" indent="-342900">
              <a:lnSpc>
                <a:spcPct val="107000"/>
              </a:lnSpc>
              <a:spcBef>
                <a:spcPts val="0"/>
              </a:spcBef>
              <a:spcAft>
                <a:spcPts val="0"/>
              </a:spcAft>
              <a:buFont typeface="Calibri" panose="020F0502020204030204" pitchFamily="34" charset="0"/>
              <a:buChar char="-"/>
            </a:pPr>
            <a:r>
              <a:rPr lang="en-US" sz="2000" dirty="0">
                <a:effectLst/>
                <a:ea typeface="Calibri" panose="020F0502020204030204" pitchFamily="34" charset="0"/>
                <a:cs typeface="Times New Roman" panose="02020603050405020304" pitchFamily="18" charset="0"/>
              </a:rPr>
              <a:t>Routinely goes to executives and by-passes supervisor</a:t>
            </a:r>
          </a:p>
          <a:p>
            <a:pPr lvl="1" indent="-342900">
              <a:lnSpc>
                <a:spcPct val="107000"/>
              </a:lnSpc>
              <a:spcBef>
                <a:spcPts val="0"/>
              </a:spcBef>
              <a:spcAft>
                <a:spcPts val="0"/>
              </a:spcAft>
              <a:buFont typeface="Calibri" panose="020F0502020204030204" pitchFamily="34" charset="0"/>
              <a:buChar char="-"/>
            </a:pPr>
            <a:r>
              <a:rPr lang="en-US" sz="2000" dirty="0">
                <a:effectLst/>
                <a:ea typeface="Calibri" panose="020F0502020204030204" pitchFamily="34" charset="0"/>
                <a:cs typeface="Times New Roman" panose="02020603050405020304" pitchFamily="18" charset="0"/>
              </a:rPr>
              <a:t>Undisclosed foreign travel or excessive or unusual foreign travel</a:t>
            </a:r>
          </a:p>
          <a:p>
            <a:pPr lvl="1" indent="-342900">
              <a:lnSpc>
                <a:spcPct val="107000"/>
              </a:lnSpc>
              <a:spcBef>
                <a:spcPts val="0"/>
              </a:spcBef>
              <a:spcAft>
                <a:spcPts val="0"/>
              </a:spcAft>
              <a:buFont typeface="Calibri" panose="020F0502020204030204" pitchFamily="34" charset="0"/>
              <a:buChar char="-"/>
            </a:pPr>
            <a:r>
              <a:rPr lang="en-US" sz="2000" dirty="0">
                <a:effectLst/>
                <a:ea typeface="Calibri" panose="020F0502020204030204" pitchFamily="34" charset="0"/>
                <a:cs typeface="Times New Roman" panose="02020603050405020304" pitchFamily="18" charset="0"/>
              </a:rPr>
              <a:t>Unjustified work pattern (nights, weekends, or remote work)</a:t>
            </a:r>
          </a:p>
          <a:p>
            <a:pPr lvl="1" indent="-342900">
              <a:lnSpc>
                <a:spcPct val="107000"/>
              </a:lnSpc>
              <a:spcBef>
                <a:spcPts val="0"/>
              </a:spcBef>
              <a:spcAft>
                <a:spcPts val="0"/>
              </a:spcAft>
              <a:buFont typeface="Calibri" panose="020F0502020204030204" pitchFamily="34" charset="0"/>
              <a:buChar char="-"/>
            </a:pPr>
            <a:r>
              <a:rPr lang="en-US" sz="2000" dirty="0">
                <a:effectLst/>
                <a:ea typeface="Calibri" panose="020F0502020204030204" pitchFamily="34" charset="0"/>
                <a:cs typeface="Times New Roman" panose="02020603050405020304" pitchFamily="18" charset="0"/>
              </a:rPr>
              <a:t>Numerous security infractions</a:t>
            </a:r>
          </a:p>
          <a:p>
            <a:pPr lvl="1" indent="-342900">
              <a:lnSpc>
                <a:spcPct val="107000"/>
              </a:lnSpc>
              <a:spcBef>
                <a:spcPts val="0"/>
              </a:spcBef>
              <a:spcAft>
                <a:spcPts val="0"/>
              </a:spcAft>
              <a:buFont typeface="Calibri" panose="020F0502020204030204" pitchFamily="34" charset="0"/>
              <a:buChar char="-"/>
            </a:pPr>
            <a:r>
              <a:rPr lang="en-US" sz="2000" dirty="0">
                <a:effectLst/>
                <a:ea typeface="Calibri" panose="020F0502020204030204" pitchFamily="34" charset="0"/>
                <a:cs typeface="Times New Roman" panose="02020603050405020304" pitchFamily="18" charset="0"/>
              </a:rPr>
              <a:t>Excessive use of copier, scanner, or faxes</a:t>
            </a:r>
          </a:p>
          <a:p>
            <a:pPr lvl="1" indent="-342900">
              <a:lnSpc>
                <a:spcPct val="107000"/>
              </a:lnSpc>
              <a:spcBef>
                <a:spcPts val="0"/>
              </a:spcBef>
              <a:spcAft>
                <a:spcPts val="0"/>
              </a:spcAft>
              <a:buFont typeface="Calibri" panose="020F0502020204030204" pitchFamily="34" charset="0"/>
              <a:buChar char="-"/>
            </a:pPr>
            <a:r>
              <a:rPr lang="en-US" sz="2000" dirty="0">
                <a:effectLst/>
                <a:ea typeface="Calibri" panose="020F0502020204030204" pitchFamily="34" charset="0"/>
                <a:cs typeface="Times New Roman" panose="02020603050405020304" pitchFamily="18" charset="0"/>
              </a:rPr>
              <a:t>Chronic expression of being under-recognized at work </a:t>
            </a:r>
          </a:p>
          <a:p>
            <a:pPr lvl="1" indent="-342900">
              <a:lnSpc>
                <a:spcPct val="107000"/>
              </a:lnSpc>
              <a:spcBef>
                <a:spcPts val="0"/>
              </a:spcBef>
              <a:spcAft>
                <a:spcPts val="800"/>
              </a:spcAft>
              <a:buFont typeface="Calibri" panose="020F0502020204030204" pitchFamily="34" charset="0"/>
              <a:buChar char="-"/>
            </a:pPr>
            <a:r>
              <a:rPr lang="en-US" sz="2000" dirty="0">
                <a:effectLst/>
                <a:ea typeface="Calibri" panose="020F0502020204030204" pitchFamily="34" charset="0"/>
                <a:cs typeface="Times New Roman" panose="02020603050405020304" pitchFamily="18" charset="0"/>
              </a:rPr>
              <a:t>Unexplained affluence</a:t>
            </a:r>
          </a:p>
          <a:p>
            <a:pPr marL="514350" indent="-514350">
              <a:buAutoNum type="arabicPeriod" startAt="2"/>
            </a:pPr>
            <a:endParaRPr lang="en-US" dirty="0"/>
          </a:p>
        </p:txBody>
      </p:sp>
    </p:spTree>
    <p:extLst>
      <p:ext uri="{BB962C8B-B14F-4D97-AF65-F5344CB8AC3E}">
        <p14:creationId xmlns:p14="http://schemas.microsoft.com/office/powerpoint/2010/main" val="1334881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E94F67-4F06-97CB-2FD8-EA2F89507E4C}"/>
              </a:ext>
            </a:extLst>
          </p:cNvPr>
          <p:cNvSpPr>
            <a:spLocks noGrp="1"/>
          </p:cNvSpPr>
          <p:nvPr>
            <p:ph idx="1"/>
          </p:nvPr>
        </p:nvSpPr>
        <p:spPr>
          <a:xfrm>
            <a:off x="533400" y="914400"/>
            <a:ext cx="8229600" cy="4530725"/>
          </a:xfrm>
        </p:spPr>
        <p:txBody>
          <a:bodyPr/>
          <a:lstStyle/>
          <a:p>
            <a:pPr marL="0" indent="0">
              <a:buNone/>
            </a:pPr>
            <a:r>
              <a:rPr lang="en-US" sz="2000" dirty="0">
                <a:effectLst/>
                <a:ea typeface="Calibri" panose="020F0502020204030204" pitchFamily="34" charset="0"/>
                <a:cs typeface="Times New Roman" panose="02020603050405020304" pitchFamily="18" charset="0"/>
              </a:rPr>
              <a:t>3.</a:t>
            </a:r>
            <a:r>
              <a:rPr lang="en-US" sz="2000" b="1" dirty="0">
                <a:effectLst/>
                <a:ea typeface="Calibri" panose="020F0502020204030204" pitchFamily="34" charset="0"/>
                <a:cs typeface="Times New Roman" panose="02020603050405020304" pitchFamily="18" charset="0"/>
              </a:rPr>
              <a:t>   </a:t>
            </a:r>
            <a:r>
              <a:rPr lang="en-US" sz="24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Technology insider threat indicators</a:t>
            </a:r>
            <a:r>
              <a:rPr lang="en-US" sz="2400" dirty="0">
                <a:effectLst/>
                <a:ea typeface="Calibri" panose="020F0502020204030204" pitchFamily="34" charset="0"/>
                <a:cs typeface="Times New Roman" panose="02020603050405020304" pitchFamily="18" charset="0"/>
              </a:rPr>
              <a:t>:</a:t>
            </a:r>
          </a:p>
          <a:p>
            <a:pPr marL="0" indent="0">
              <a:buNone/>
            </a:pPr>
            <a:endParaRPr lang="en-US" sz="2400" dirty="0">
              <a:effectLst/>
              <a:ea typeface="Calibri" panose="020F0502020204030204" pitchFamily="34" charset="0"/>
              <a:cs typeface="Times New Roman" panose="02020603050405020304" pitchFamily="18" charset="0"/>
            </a:endParaRPr>
          </a:p>
          <a:p>
            <a:pPr lvl="1" indent="-342900">
              <a:lnSpc>
                <a:spcPct val="107000"/>
              </a:lnSpc>
              <a:spcBef>
                <a:spcPts val="0"/>
              </a:spcBef>
              <a:spcAft>
                <a:spcPts val="0"/>
              </a:spcAft>
              <a:buFont typeface="Calibri" panose="020F0502020204030204" pitchFamily="34" charset="0"/>
              <a:buChar char="-"/>
            </a:pPr>
            <a:r>
              <a:rPr lang="en-US" sz="1800" dirty="0">
                <a:effectLst/>
                <a:ea typeface="Calibri" panose="020F0502020204030204" pitchFamily="34" charset="0"/>
                <a:cs typeface="Times New Roman" panose="02020603050405020304" pitchFamily="18" charset="0"/>
              </a:rPr>
              <a:t>Increased non-business related activities on the internet (web surfing, job hunting, social media)</a:t>
            </a:r>
          </a:p>
          <a:p>
            <a:pPr lvl="1" indent="-342900">
              <a:lnSpc>
                <a:spcPct val="107000"/>
              </a:lnSpc>
              <a:spcBef>
                <a:spcPts val="0"/>
              </a:spcBef>
              <a:spcAft>
                <a:spcPts val="0"/>
              </a:spcAft>
              <a:buFont typeface="Calibri" panose="020F0502020204030204" pitchFamily="34" charset="0"/>
              <a:buChar char="-"/>
            </a:pPr>
            <a:r>
              <a:rPr lang="en-US" sz="1800" dirty="0">
                <a:effectLst/>
                <a:ea typeface="Calibri" panose="020F0502020204030204" pitchFamily="34" charset="0"/>
                <a:cs typeface="Times New Roman" panose="02020603050405020304" pitchFamily="18" charset="0"/>
              </a:rPr>
              <a:t>Increased foreign IP traffic</a:t>
            </a:r>
          </a:p>
          <a:p>
            <a:pPr lvl="1" indent="-342900">
              <a:lnSpc>
                <a:spcPct val="107000"/>
              </a:lnSpc>
              <a:spcBef>
                <a:spcPts val="0"/>
              </a:spcBef>
              <a:spcAft>
                <a:spcPts val="0"/>
              </a:spcAft>
              <a:buFont typeface="Calibri" panose="020F0502020204030204" pitchFamily="34" charset="0"/>
              <a:buChar char="-"/>
            </a:pPr>
            <a:r>
              <a:rPr lang="en-US" sz="1800" dirty="0">
                <a:effectLst/>
                <a:ea typeface="Calibri" panose="020F0502020204030204" pitchFamily="34" charset="0"/>
                <a:cs typeface="Times New Roman" panose="02020603050405020304" pitchFamily="18" charset="0"/>
              </a:rPr>
              <a:t>Increased email and USB storage/transfers to employee’s private email or third-party email with attachments</a:t>
            </a:r>
          </a:p>
          <a:p>
            <a:pPr lvl="1" indent="-342900">
              <a:lnSpc>
                <a:spcPct val="107000"/>
              </a:lnSpc>
              <a:spcBef>
                <a:spcPts val="0"/>
              </a:spcBef>
              <a:spcAft>
                <a:spcPts val="0"/>
              </a:spcAft>
              <a:buFont typeface="Calibri" panose="020F0502020204030204" pitchFamily="34" charset="0"/>
              <a:buChar char="-"/>
            </a:pPr>
            <a:r>
              <a:rPr lang="en-US" sz="1800" dirty="0">
                <a:effectLst/>
                <a:ea typeface="Calibri" panose="020F0502020204030204" pitchFamily="34" charset="0"/>
                <a:cs typeface="Times New Roman" panose="02020603050405020304" pitchFamily="18" charset="0"/>
              </a:rPr>
              <a:t>Repeated responder to phishing attacks</a:t>
            </a:r>
          </a:p>
          <a:p>
            <a:pPr lvl="1" indent="-342900">
              <a:lnSpc>
                <a:spcPct val="107000"/>
              </a:lnSpc>
              <a:spcBef>
                <a:spcPts val="0"/>
              </a:spcBef>
              <a:spcAft>
                <a:spcPts val="0"/>
              </a:spcAft>
              <a:buFont typeface="Calibri" panose="020F0502020204030204" pitchFamily="34" charset="0"/>
              <a:buChar char="-"/>
            </a:pPr>
            <a:r>
              <a:rPr lang="en-US" sz="1800" dirty="0">
                <a:effectLst/>
                <a:ea typeface="Calibri" panose="020F0502020204030204" pitchFamily="34" charset="0"/>
                <a:cs typeface="Times New Roman" panose="02020603050405020304" pitchFamily="18" charset="0"/>
              </a:rPr>
              <a:t>Purging or wiping system before termination</a:t>
            </a:r>
          </a:p>
          <a:p>
            <a:pPr lvl="1" indent="-342900">
              <a:lnSpc>
                <a:spcPct val="107000"/>
              </a:lnSpc>
              <a:spcBef>
                <a:spcPts val="0"/>
              </a:spcBef>
              <a:spcAft>
                <a:spcPts val="0"/>
              </a:spcAft>
              <a:buFont typeface="Calibri" panose="020F0502020204030204" pitchFamily="34" charset="0"/>
              <a:buChar char="-"/>
            </a:pPr>
            <a:r>
              <a:rPr lang="en-US" sz="1800" dirty="0">
                <a:effectLst/>
                <a:ea typeface="Calibri" panose="020F0502020204030204" pitchFamily="34" charset="0"/>
                <a:cs typeface="Times New Roman" panose="02020603050405020304" pitchFamily="18" charset="0"/>
              </a:rPr>
              <a:t>Posting sensitive information on social media</a:t>
            </a:r>
          </a:p>
          <a:p>
            <a:pPr lvl="1" indent="-342900">
              <a:lnSpc>
                <a:spcPct val="107000"/>
              </a:lnSpc>
              <a:spcBef>
                <a:spcPts val="0"/>
              </a:spcBef>
              <a:spcAft>
                <a:spcPts val="0"/>
              </a:spcAft>
              <a:buFont typeface="Calibri" panose="020F0502020204030204" pitchFamily="34" charset="0"/>
              <a:buChar char="-"/>
            </a:pPr>
            <a:r>
              <a:rPr lang="en-US" sz="1800" dirty="0">
                <a:effectLst/>
                <a:ea typeface="Calibri" panose="020F0502020204030204" pitchFamily="34" charset="0"/>
                <a:cs typeface="Times New Roman" panose="02020603050405020304" pitchFamily="18" charset="0"/>
              </a:rPr>
              <a:t>Speaks out against company leadership or company on social media</a:t>
            </a:r>
          </a:p>
          <a:p>
            <a:pPr lvl="1" indent="-342900">
              <a:lnSpc>
                <a:spcPct val="107000"/>
              </a:lnSpc>
              <a:spcBef>
                <a:spcPts val="0"/>
              </a:spcBef>
              <a:spcAft>
                <a:spcPts val="0"/>
              </a:spcAft>
              <a:buFont typeface="Calibri" panose="020F0502020204030204" pitchFamily="34" charset="0"/>
              <a:buChar char="-"/>
            </a:pPr>
            <a:r>
              <a:rPr lang="en-US" sz="1800" dirty="0">
                <a:effectLst/>
                <a:ea typeface="Calibri" panose="020F0502020204030204" pitchFamily="34" charset="0"/>
                <a:cs typeface="Times New Roman" panose="02020603050405020304" pitchFamily="18" charset="0"/>
              </a:rPr>
              <a:t>Conducting unexplained network or company database searches</a:t>
            </a:r>
          </a:p>
          <a:p>
            <a:pPr lvl="1" indent="-342900">
              <a:lnSpc>
                <a:spcPct val="107000"/>
              </a:lnSpc>
              <a:spcBef>
                <a:spcPts val="0"/>
              </a:spcBef>
              <a:spcAft>
                <a:spcPts val="0"/>
              </a:spcAft>
              <a:buFont typeface="Calibri" panose="020F0502020204030204" pitchFamily="34" charset="0"/>
              <a:buChar char="-"/>
            </a:pPr>
            <a:r>
              <a:rPr lang="en-US" sz="1800" dirty="0">
                <a:effectLst/>
                <a:ea typeface="Calibri" panose="020F0502020204030204" pitchFamily="34" charset="0"/>
                <a:cs typeface="Times New Roman" panose="02020603050405020304" pitchFamily="18" charset="0"/>
              </a:rPr>
              <a:t>Attempting remote access after being laid off or terminated</a:t>
            </a:r>
          </a:p>
          <a:p>
            <a:pPr lvl="1" indent="-342900">
              <a:lnSpc>
                <a:spcPct val="107000"/>
              </a:lnSpc>
              <a:spcBef>
                <a:spcPts val="0"/>
              </a:spcBef>
              <a:spcAft>
                <a:spcPts val="800"/>
              </a:spcAft>
              <a:buFont typeface="Calibri" panose="020F0502020204030204" pitchFamily="34" charset="0"/>
              <a:buChar char="-"/>
            </a:pPr>
            <a:r>
              <a:rPr lang="en-US" sz="1800" dirty="0">
                <a:effectLst/>
                <a:ea typeface="Calibri" panose="020F0502020204030204" pitchFamily="34" charset="0"/>
                <a:cs typeface="Times New Roman" panose="02020603050405020304" pitchFamily="18" charset="0"/>
              </a:rPr>
              <a:t>Encrypting emails to private or personal accounts</a:t>
            </a:r>
          </a:p>
          <a:p>
            <a:pPr marL="0" indent="0">
              <a:buNone/>
            </a:pPr>
            <a:endParaRPr lang="en-US" dirty="0"/>
          </a:p>
        </p:txBody>
      </p:sp>
    </p:spTree>
    <p:extLst>
      <p:ext uri="{BB962C8B-B14F-4D97-AF65-F5344CB8AC3E}">
        <p14:creationId xmlns:p14="http://schemas.microsoft.com/office/powerpoint/2010/main" val="301297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5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9EE60-31A0-8FB3-1613-25EC92991F69}"/>
              </a:ext>
            </a:extLst>
          </p:cNvPr>
          <p:cNvSpPr>
            <a:spLocks noGrp="1"/>
          </p:cNvSpPr>
          <p:nvPr>
            <p:ph type="title"/>
          </p:nvPr>
        </p:nvSpPr>
        <p:spPr>
          <a:xfrm>
            <a:off x="381000" y="685800"/>
            <a:ext cx="8229600" cy="1139825"/>
          </a:xfrm>
        </p:spPr>
        <p:txBody>
          <a:bodyPr/>
          <a:lstStyle/>
          <a:p>
            <a:r>
              <a:rPr lang="en-US" sz="2800" dirty="0">
                <a:latin typeface="+mn-lt"/>
              </a:rPr>
              <a:t>VI.	So, what Happens if your </a:t>
            </a:r>
            <a:br>
              <a:rPr lang="en-US" sz="2800" dirty="0">
                <a:latin typeface="+mn-lt"/>
              </a:rPr>
            </a:br>
            <a:r>
              <a:rPr lang="en-US" sz="2800" dirty="0">
                <a:latin typeface="+mn-lt"/>
              </a:rPr>
              <a:t>Trade Secrets are Misappropriated?</a:t>
            </a:r>
          </a:p>
        </p:txBody>
      </p:sp>
      <p:sp>
        <p:nvSpPr>
          <p:cNvPr id="3" name="Content Placeholder 2">
            <a:extLst>
              <a:ext uri="{FF2B5EF4-FFF2-40B4-BE49-F238E27FC236}">
                <a16:creationId xmlns:a16="http://schemas.microsoft.com/office/drawing/2014/main" id="{AA113FFC-419A-CC00-AA4D-A805C3E41842}"/>
              </a:ext>
            </a:extLst>
          </p:cNvPr>
          <p:cNvSpPr>
            <a:spLocks noGrp="1"/>
          </p:cNvSpPr>
          <p:nvPr>
            <p:ph idx="1"/>
          </p:nvPr>
        </p:nvSpPr>
        <p:spPr>
          <a:xfrm>
            <a:off x="533400" y="1981200"/>
            <a:ext cx="8305800" cy="4530725"/>
          </a:xfrm>
        </p:spPr>
        <p:txBody>
          <a:bodyPr/>
          <a:lstStyle/>
          <a:p>
            <a:pPr marL="0" marR="1234440" indent="0" fontAlgn="base">
              <a:spcBef>
                <a:spcPts val="0"/>
              </a:spcBef>
              <a:spcAft>
                <a:spcPts val="0"/>
              </a:spcAft>
              <a:buNone/>
            </a:pP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1234440" indent="0" algn="just" fontAlgn="base">
              <a:spcBef>
                <a:spcPts val="0"/>
              </a:spcBef>
              <a:spcAft>
                <a:spcPts val="0"/>
              </a:spcAft>
              <a:buNone/>
            </a:pPr>
            <a:r>
              <a:rPr lang="en-US" sz="1800" dirty="0">
                <a:effectLst/>
                <a:ea typeface="Arial" panose="020B0604020202020204" pitchFamily="34" charset="0"/>
                <a:cs typeface="Times New Roman" panose="02020603050405020304" pitchFamily="18" charset="0"/>
              </a:rPr>
              <a:t>The legal cause of action for exposed information is called the "misappropriation of trade secrets.“</a:t>
            </a:r>
          </a:p>
          <a:p>
            <a:pPr marL="0" marR="1234440" indent="0" algn="just" fontAlgn="base">
              <a:spcBef>
                <a:spcPts val="0"/>
              </a:spcBef>
              <a:spcAft>
                <a:spcPts val="0"/>
              </a:spcAft>
              <a:buNone/>
            </a:pPr>
            <a:endParaRPr lang="en-US" sz="2000" dirty="0">
              <a:effectLst/>
              <a:ea typeface="PMingLiU" panose="02020500000000000000" pitchFamily="18" charset="-120"/>
            </a:endParaRPr>
          </a:p>
          <a:p>
            <a:pPr marL="0" marR="91440" indent="0" algn="just" fontAlgn="base">
              <a:spcBef>
                <a:spcPts val="0"/>
              </a:spcBef>
              <a:spcAft>
                <a:spcPts val="0"/>
              </a:spcAft>
              <a:buNone/>
            </a:pPr>
            <a:r>
              <a:rPr lang="en-US" sz="1800" b="1" dirty="0">
                <a:effectLst/>
                <a:ea typeface="Arial" panose="020B0604020202020204" pitchFamily="34" charset="0"/>
                <a:cs typeface="Times New Roman" panose="02020603050405020304" pitchFamily="18" charset="0"/>
              </a:rPr>
              <a:t>Misappropriation</a:t>
            </a:r>
            <a:r>
              <a:rPr lang="en-US" sz="1800" dirty="0">
                <a:effectLst/>
                <a:ea typeface="Arial" panose="020B0604020202020204" pitchFamily="34" charset="0"/>
                <a:cs typeface="Times New Roman" panose="02020603050405020304" pitchFamily="18" charset="0"/>
              </a:rPr>
              <a:t> occurs when a trade secret is improperly acquired, or the trade secret is disclosed or used </a:t>
            </a:r>
            <a:r>
              <a:rPr lang="en-US" sz="1800" b="1" dirty="0">
                <a:effectLst/>
                <a:ea typeface="Arial" panose="020B0604020202020204" pitchFamily="34" charset="0"/>
                <a:cs typeface="Times New Roman" panose="02020603050405020304" pitchFamily="18" charset="0"/>
              </a:rPr>
              <a:t>without consent</a:t>
            </a:r>
            <a:r>
              <a:rPr lang="en-US" sz="1800" dirty="0">
                <a:effectLst/>
                <a:ea typeface="Arial" panose="020B0604020202020204" pitchFamily="34" charset="0"/>
                <a:cs typeface="Times New Roman" panose="02020603050405020304" pitchFamily="18" charset="0"/>
              </a:rPr>
              <a:t>. Consent to use the secret may be expressed or implied. There are several factors that a court will likely take into consideration when evaluating a claim of misappropriation.</a:t>
            </a:r>
            <a:endParaRPr lang="en-US" sz="1800" dirty="0">
              <a:effectLst/>
              <a:ea typeface="PMingLiU" panose="02020500000000000000" pitchFamily="18" charset="-120"/>
            </a:endParaRPr>
          </a:p>
          <a:p>
            <a:endParaRPr lang="en-US" dirty="0"/>
          </a:p>
        </p:txBody>
      </p:sp>
    </p:spTree>
    <p:extLst>
      <p:ext uri="{BB962C8B-B14F-4D97-AF65-F5344CB8AC3E}">
        <p14:creationId xmlns:p14="http://schemas.microsoft.com/office/powerpoint/2010/main" val="841587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269EDF-941A-309D-EC41-1289B4176023}"/>
              </a:ext>
            </a:extLst>
          </p:cNvPr>
          <p:cNvSpPr>
            <a:spLocks noGrp="1"/>
          </p:cNvSpPr>
          <p:nvPr>
            <p:ph idx="1"/>
          </p:nvPr>
        </p:nvSpPr>
        <p:spPr>
          <a:xfrm>
            <a:off x="457200" y="1066800"/>
            <a:ext cx="8229600" cy="4530725"/>
          </a:xfrm>
        </p:spPr>
        <p:txBody>
          <a:bodyPr/>
          <a:lstStyle/>
          <a:p>
            <a:pPr marL="0" marR="0" indent="0" fontAlgn="base">
              <a:lnSpc>
                <a:spcPts val="1505"/>
              </a:lnSpc>
              <a:spcBef>
                <a:spcPts val="2360"/>
              </a:spcBef>
              <a:spcAft>
                <a:spcPts val="2595"/>
              </a:spcAft>
              <a:buNone/>
            </a:pPr>
            <a:r>
              <a:rPr lang="en-US" sz="2400" spc="15" dirty="0">
                <a:effectLst/>
                <a:ea typeface="Arial" panose="020B0604020202020204" pitchFamily="34" charset="0"/>
                <a:cs typeface="Times New Roman" panose="02020603050405020304" pitchFamily="18" charset="0"/>
              </a:rPr>
              <a:t>Some of these factors may include:</a:t>
            </a:r>
            <a:endParaRPr lang="en-US" sz="2400" dirty="0">
              <a:effectLst/>
              <a:ea typeface="PMingLiU" panose="02020500000000000000" pitchFamily="18" charset="-120"/>
              <a:cs typeface="Times New Roman" panose="02020603050405020304" pitchFamily="18" charset="0"/>
            </a:endParaRPr>
          </a:p>
          <a:p>
            <a:pPr marL="0" marR="0" lvl="0" indent="0" fontAlgn="base">
              <a:lnSpc>
                <a:spcPts val="1280"/>
              </a:lnSpc>
              <a:spcBef>
                <a:spcPts val="0"/>
              </a:spcBef>
              <a:spcAft>
                <a:spcPts val="0"/>
              </a:spcAft>
              <a:buClr>
                <a:srgbClr val="000000"/>
              </a:buClr>
              <a:buSzPts val="1150"/>
              <a:buNone/>
              <a:tabLst>
                <a:tab pos="228600" algn="l"/>
              </a:tabLst>
            </a:pPr>
            <a:r>
              <a:rPr lang="en-US" sz="1400" u="none" strike="noStrike" spc="10" dirty="0">
                <a:effectLst/>
                <a:ea typeface="PMingLiU" panose="02020500000000000000" pitchFamily="18" charset="-120"/>
                <a:cs typeface="Times New Roman" panose="02020603050405020304" pitchFamily="18" charset="0"/>
              </a:rPr>
              <a:t>	 -	</a:t>
            </a:r>
            <a:r>
              <a:rPr lang="en-US" sz="1600" u="none" strike="noStrike" spc="10" dirty="0">
                <a:effectLst/>
                <a:ea typeface="Arial" panose="020B0604020202020204" pitchFamily="34" charset="0"/>
                <a:cs typeface="Times New Roman" panose="02020603050405020304" pitchFamily="18" charset="0"/>
              </a:rPr>
              <a:t>The scope of the trade secret known outside of the business;</a:t>
            </a:r>
            <a:endParaRPr lang="en-US" sz="1600" u="none" strike="noStrike" spc="10" dirty="0">
              <a:effectLst/>
              <a:ea typeface="Symbol" panose="05050102010706020507" pitchFamily="18" charset="2"/>
              <a:cs typeface="Times New Roman" panose="02020603050405020304" pitchFamily="18" charset="0"/>
            </a:endParaRPr>
          </a:p>
          <a:p>
            <a:pPr marL="0" marR="594360" lvl="0" indent="0" algn="just" fontAlgn="base">
              <a:lnSpc>
                <a:spcPts val="2395"/>
              </a:lnSpc>
              <a:spcBef>
                <a:spcPts val="40"/>
              </a:spcBef>
              <a:spcAft>
                <a:spcPts val="0"/>
              </a:spcAft>
              <a:buClr>
                <a:srgbClr val="000000"/>
              </a:buClr>
              <a:buSzPts val="1150"/>
              <a:buNone/>
              <a:tabLst>
                <a:tab pos="274320" algn="l"/>
              </a:tabLst>
            </a:pPr>
            <a:r>
              <a:rPr lang="en-US" sz="1400" u="none" strike="noStrike" spc="0" dirty="0">
                <a:effectLst/>
                <a:ea typeface="Arial" panose="020B0604020202020204" pitchFamily="34" charset="0"/>
                <a:cs typeface="Times New Roman" panose="02020603050405020304" pitchFamily="18" charset="0"/>
              </a:rPr>
              <a:t>	-	</a:t>
            </a:r>
            <a:r>
              <a:rPr lang="en-US" sz="1600" u="none" strike="noStrike" spc="0" dirty="0">
                <a:effectLst/>
                <a:ea typeface="Arial" panose="020B0604020202020204" pitchFamily="34" charset="0"/>
                <a:cs typeface="Times New Roman" panose="02020603050405020304" pitchFamily="18" charset="0"/>
              </a:rPr>
              <a:t>The degree of knowledge possessed by others involved in the</a:t>
            </a:r>
          </a:p>
          <a:p>
            <a:pPr marL="0" marR="594360" lvl="0" indent="0" algn="just" fontAlgn="base">
              <a:lnSpc>
                <a:spcPts val="2395"/>
              </a:lnSpc>
              <a:spcBef>
                <a:spcPts val="40"/>
              </a:spcBef>
              <a:spcAft>
                <a:spcPts val="0"/>
              </a:spcAft>
              <a:buClr>
                <a:srgbClr val="000000"/>
              </a:buClr>
              <a:buSzPts val="1150"/>
              <a:buNone/>
              <a:tabLst>
                <a:tab pos="274320" algn="l"/>
              </a:tabLst>
            </a:pPr>
            <a:r>
              <a:rPr lang="en-US" sz="1600" dirty="0">
                <a:effectLst/>
                <a:ea typeface="Arial" panose="020B0604020202020204" pitchFamily="34" charset="0"/>
                <a:cs typeface="Times New Roman" panose="02020603050405020304" pitchFamily="18" charset="0"/>
              </a:rPr>
              <a:t>		</a:t>
            </a:r>
            <a:r>
              <a:rPr lang="en-US" sz="1600" u="none" strike="noStrike" spc="0" dirty="0">
                <a:effectLst/>
                <a:ea typeface="Arial" panose="020B0604020202020204" pitchFamily="34" charset="0"/>
                <a:cs typeface="Times New Roman" panose="02020603050405020304" pitchFamily="18" charset="0"/>
              </a:rPr>
              <a:t>business, including employees;</a:t>
            </a:r>
            <a:endParaRPr lang="en-US" sz="1600" u="none" strike="noStrike" spc="0" dirty="0">
              <a:effectLst/>
              <a:ea typeface="Symbol" panose="05050102010706020507" pitchFamily="18" charset="2"/>
              <a:cs typeface="Times New Roman" panose="02020603050405020304" pitchFamily="18" charset="0"/>
            </a:endParaRPr>
          </a:p>
          <a:p>
            <a:pPr marL="0" marR="0" lvl="0" indent="0" algn="just" fontAlgn="base">
              <a:lnSpc>
                <a:spcPts val="1430"/>
              </a:lnSpc>
              <a:spcBef>
                <a:spcPts val="940"/>
              </a:spcBef>
              <a:spcAft>
                <a:spcPts val="0"/>
              </a:spcAft>
              <a:buClr>
                <a:srgbClr val="000000"/>
              </a:buClr>
              <a:buSzPts val="1150"/>
              <a:buNone/>
              <a:tabLst>
                <a:tab pos="274320" algn="l"/>
              </a:tabLst>
            </a:pPr>
            <a:r>
              <a:rPr lang="en-US" sz="1400" u="none" strike="noStrike" spc="15" dirty="0">
                <a:effectLst/>
                <a:ea typeface="Arial" panose="020B0604020202020204" pitchFamily="34" charset="0"/>
                <a:cs typeface="Times New Roman" panose="02020603050405020304" pitchFamily="18" charset="0"/>
              </a:rPr>
              <a:t>	-	</a:t>
            </a:r>
            <a:r>
              <a:rPr lang="en-US" sz="1600" u="none" strike="noStrike" spc="15" dirty="0">
                <a:effectLst/>
                <a:ea typeface="Arial" panose="020B0604020202020204" pitchFamily="34" charset="0"/>
                <a:cs typeface="Times New Roman" panose="02020603050405020304" pitchFamily="18" charset="0"/>
              </a:rPr>
              <a:t>The measures taken by the business to keep the information a 		secret;</a:t>
            </a:r>
            <a:endParaRPr lang="en-US" sz="1600" u="none" strike="noStrike" spc="0" dirty="0">
              <a:effectLst/>
              <a:ea typeface="Symbol" panose="05050102010706020507" pitchFamily="18" charset="2"/>
              <a:cs typeface="Times New Roman" panose="02020603050405020304" pitchFamily="18" charset="0"/>
            </a:endParaRPr>
          </a:p>
          <a:p>
            <a:pPr marL="0" marR="0" lvl="0" indent="0" algn="just" fontAlgn="base">
              <a:lnSpc>
                <a:spcPts val="1430"/>
              </a:lnSpc>
              <a:spcBef>
                <a:spcPts val="965"/>
              </a:spcBef>
              <a:spcAft>
                <a:spcPts val="0"/>
              </a:spcAft>
              <a:buClr>
                <a:srgbClr val="000000"/>
              </a:buClr>
              <a:buSzPts val="1150"/>
              <a:buNone/>
              <a:tabLst>
                <a:tab pos="274320" algn="l"/>
              </a:tabLst>
            </a:pPr>
            <a:r>
              <a:rPr lang="en-US" sz="1400" u="none" strike="noStrike" spc="15" dirty="0">
                <a:effectLst/>
                <a:ea typeface="Arial" panose="020B0604020202020204" pitchFamily="34" charset="0"/>
                <a:cs typeface="Times New Roman" panose="02020603050405020304" pitchFamily="18" charset="0"/>
              </a:rPr>
              <a:t>	-	</a:t>
            </a:r>
            <a:r>
              <a:rPr lang="en-US" sz="1600" u="none" strike="noStrike" spc="15" dirty="0">
                <a:effectLst/>
                <a:ea typeface="Arial" panose="020B0604020202020204" pitchFamily="34" charset="0"/>
                <a:cs typeface="Times New Roman" panose="02020603050405020304" pitchFamily="18" charset="0"/>
              </a:rPr>
              <a:t>The value of the information to the success of the business;</a:t>
            </a:r>
            <a:endParaRPr lang="en-US" sz="1600" u="none" strike="noStrike" spc="0" dirty="0">
              <a:effectLst/>
              <a:ea typeface="Symbol" panose="05050102010706020507" pitchFamily="18" charset="2"/>
              <a:cs typeface="Times New Roman" panose="02020603050405020304" pitchFamily="18" charset="0"/>
            </a:endParaRPr>
          </a:p>
          <a:p>
            <a:pPr marL="0" marR="0" lvl="0" indent="0" algn="just" fontAlgn="base">
              <a:lnSpc>
                <a:spcPts val="1430"/>
              </a:lnSpc>
              <a:spcBef>
                <a:spcPts val="970"/>
              </a:spcBef>
              <a:spcAft>
                <a:spcPts val="0"/>
              </a:spcAft>
              <a:buClr>
                <a:srgbClr val="000000"/>
              </a:buClr>
              <a:buSzPts val="1150"/>
              <a:buNone/>
              <a:tabLst>
                <a:tab pos="274320" algn="l"/>
              </a:tabLst>
            </a:pPr>
            <a:r>
              <a:rPr lang="en-US" sz="1400" u="none" strike="noStrike" spc="15" dirty="0">
                <a:effectLst/>
                <a:ea typeface="Arial" panose="020B0604020202020204" pitchFamily="34" charset="0"/>
                <a:cs typeface="Times New Roman" panose="02020603050405020304" pitchFamily="18" charset="0"/>
              </a:rPr>
              <a:t>	-	</a:t>
            </a:r>
            <a:r>
              <a:rPr lang="en-US" sz="1600" u="none" strike="noStrike" spc="15" dirty="0">
                <a:effectLst/>
                <a:ea typeface="Arial" panose="020B0604020202020204" pitchFamily="34" charset="0"/>
                <a:cs typeface="Times New Roman" panose="02020603050405020304" pitchFamily="18" charset="0"/>
              </a:rPr>
              <a:t>The value of the information to competitors of the business;</a:t>
            </a:r>
            <a:endParaRPr lang="en-US" sz="1600" u="none" strike="noStrike" spc="0" dirty="0">
              <a:effectLst/>
              <a:ea typeface="Symbol" panose="05050102010706020507" pitchFamily="18" charset="2"/>
              <a:cs typeface="Times New Roman" panose="02020603050405020304" pitchFamily="18" charset="0"/>
            </a:endParaRPr>
          </a:p>
          <a:p>
            <a:pPr marL="0" marR="0" lvl="0" indent="0" algn="just" fontAlgn="base">
              <a:lnSpc>
                <a:spcPts val="1430"/>
              </a:lnSpc>
              <a:spcBef>
                <a:spcPts val="970"/>
              </a:spcBef>
              <a:spcAft>
                <a:spcPts val="0"/>
              </a:spcAft>
              <a:buClr>
                <a:srgbClr val="000000"/>
              </a:buClr>
              <a:buSzPts val="1150"/>
              <a:buNone/>
              <a:tabLst>
                <a:tab pos="274320" algn="l"/>
              </a:tabLst>
            </a:pPr>
            <a:r>
              <a:rPr lang="en-US" sz="1400" u="none" strike="noStrike" spc="15" dirty="0">
                <a:effectLst/>
                <a:ea typeface="Arial" panose="020B0604020202020204" pitchFamily="34" charset="0"/>
                <a:cs typeface="Times New Roman" panose="02020603050405020304" pitchFamily="18" charset="0"/>
              </a:rPr>
              <a:t>	-	</a:t>
            </a:r>
            <a:r>
              <a:rPr lang="en-US" sz="1600" u="none" strike="noStrike" spc="15" dirty="0">
                <a:effectLst/>
                <a:ea typeface="Arial" panose="020B0604020202020204" pitchFamily="34" charset="0"/>
                <a:cs typeface="Times New Roman" panose="02020603050405020304" pitchFamily="18" charset="0"/>
              </a:rPr>
              <a:t>Time, money, and effort put into developing the trade secret; and</a:t>
            </a:r>
            <a:endParaRPr lang="en-US" sz="1600" u="none" strike="noStrike" spc="0" dirty="0">
              <a:effectLst/>
              <a:ea typeface="Symbol" panose="05050102010706020507" pitchFamily="18" charset="2"/>
              <a:cs typeface="Times New Roman" panose="02020603050405020304" pitchFamily="18" charset="0"/>
            </a:endParaRPr>
          </a:p>
          <a:p>
            <a:pPr marL="914400" marR="594360" lvl="0" indent="-914400" algn="just" fontAlgn="base">
              <a:lnSpc>
                <a:spcPts val="2395"/>
              </a:lnSpc>
              <a:spcBef>
                <a:spcPts val="10"/>
              </a:spcBef>
              <a:spcAft>
                <a:spcPts val="0"/>
              </a:spcAft>
              <a:buClr>
                <a:srgbClr val="000000"/>
              </a:buClr>
              <a:buSzPts val="1150"/>
              <a:buNone/>
              <a:tabLst>
                <a:tab pos="274320" algn="l"/>
              </a:tabLst>
            </a:pPr>
            <a:r>
              <a:rPr lang="en-US" sz="1400" u="none" strike="noStrike" spc="0" dirty="0">
                <a:effectLst/>
                <a:ea typeface="Arial" panose="020B0604020202020204" pitchFamily="34" charset="0"/>
                <a:cs typeface="Times New Roman" panose="02020603050405020304" pitchFamily="18" charset="0"/>
              </a:rPr>
              <a:t>	-	</a:t>
            </a:r>
            <a:r>
              <a:rPr lang="en-US" sz="1600" u="none" strike="noStrike" spc="0" dirty="0">
                <a:effectLst/>
                <a:ea typeface="Arial" panose="020B0604020202020204" pitchFamily="34" charset="0"/>
                <a:cs typeface="Times New Roman" panose="02020603050405020304" pitchFamily="18" charset="0"/>
              </a:rPr>
              <a:t>How easy or difficult it may be for competitors to acquire or duplicate the protected information.</a:t>
            </a:r>
          </a:p>
          <a:p>
            <a:pPr marL="0" marR="594360" lvl="0" indent="0" algn="just" fontAlgn="base">
              <a:lnSpc>
                <a:spcPts val="2395"/>
              </a:lnSpc>
              <a:spcBef>
                <a:spcPts val="10"/>
              </a:spcBef>
              <a:spcAft>
                <a:spcPts val="0"/>
              </a:spcAft>
              <a:buClr>
                <a:srgbClr val="000000"/>
              </a:buClr>
              <a:buSzPts val="1150"/>
              <a:buNone/>
              <a:tabLst>
                <a:tab pos="274320" algn="l"/>
              </a:tabLst>
            </a:pPr>
            <a:endParaRPr lang="en-US" sz="2000" dirty="0">
              <a:effectLst/>
              <a:latin typeface="Times New Roman" panose="02020603050405020304" pitchFamily="18" charset="0"/>
              <a:ea typeface="Symbol" panose="05050102010706020507" pitchFamily="18" charset="2"/>
              <a:cs typeface="Times New Roman" panose="02020603050405020304" pitchFamily="18" charset="0"/>
            </a:endParaRPr>
          </a:p>
          <a:p>
            <a:pPr marL="0" marR="594360" indent="0" algn="just">
              <a:lnSpc>
                <a:spcPts val="2395"/>
              </a:lnSpc>
              <a:spcBef>
                <a:spcPts val="10"/>
              </a:spcBef>
              <a:spcAft>
                <a:spcPts val="0"/>
              </a:spcAft>
              <a:buClr>
                <a:srgbClr val="000000"/>
              </a:buClr>
              <a:buSzPts val="1150"/>
              <a:buNone/>
              <a:tabLst>
                <a:tab pos="274320" algn="l"/>
              </a:tabLst>
            </a:pPr>
            <a:r>
              <a:rPr lang="en-US" sz="1800" b="1" dirty="0">
                <a:effectLst/>
                <a:ea typeface="Arial" panose="020B0604020202020204" pitchFamily="34" charset="0"/>
                <a:cs typeface="Times New Roman" panose="02020603050405020304" pitchFamily="18" charset="0"/>
              </a:rPr>
              <a:t>A misappropriated trade secret does not actually have to be used in order for you to seek legal remedies!  </a:t>
            </a:r>
            <a:endParaRPr lang="en-US" sz="1800" dirty="0">
              <a:effectLst/>
              <a:ea typeface="PMingLiU" panose="02020500000000000000" pitchFamily="18" charset="-120"/>
              <a:cs typeface="Times New Roman" panose="02020603050405020304" pitchFamily="18" charset="0"/>
            </a:endParaRPr>
          </a:p>
          <a:p>
            <a:pPr marL="0" marR="594360" lvl="0" indent="0" algn="just" fontAlgn="base">
              <a:lnSpc>
                <a:spcPts val="2395"/>
              </a:lnSpc>
              <a:spcBef>
                <a:spcPts val="10"/>
              </a:spcBef>
              <a:spcAft>
                <a:spcPts val="0"/>
              </a:spcAft>
              <a:buClr>
                <a:srgbClr val="000000"/>
              </a:buClr>
              <a:buSzPts val="1150"/>
              <a:buNone/>
              <a:tabLst>
                <a:tab pos="274320" algn="l"/>
              </a:tabLst>
            </a:pPr>
            <a:endParaRPr lang="en-US" sz="2000" u="none" strike="noStrike" spc="0" dirty="0">
              <a:effectLst/>
              <a:latin typeface="Times New Roman" panose="02020603050405020304" pitchFamily="18" charset="0"/>
              <a:ea typeface="Symbol" panose="05050102010706020507" pitchFamily="18" charset="2"/>
              <a:cs typeface="Times New Roman" panose="02020603050405020304" pitchFamily="18" charset="0"/>
            </a:endParaRPr>
          </a:p>
          <a:p>
            <a:endParaRPr lang="en-US" dirty="0"/>
          </a:p>
        </p:txBody>
      </p:sp>
    </p:spTree>
    <p:extLst>
      <p:ext uri="{BB962C8B-B14F-4D97-AF65-F5344CB8AC3E}">
        <p14:creationId xmlns:p14="http://schemas.microsoft.com/office/powerpoint/2010/main" val="315674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p:cTn id="63"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6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ED5F8-C6DD-4019-FD15-8073CC2889CC}"/>
              </a:ext>
            </a:extLst>
          </p:cNvPr>
          <p:cNvSpPr>
            <a:spLocks noGrp="1"/>
          </p:cNvSpPr>
          <p:nvPr>
            <p:ph type="title"/>
          </p:nvPr>
        </p:nvSpPr>
        <p:spPr>
          <a:xfrm>
            <a:off x="455645" y="304800"/>
            <a:ext cx="8229600" cy="1139825"/>
          </a:xfrm>
        </p:spPr>
        <p:txBody>
          <a:bodyPr/>
          <a:lstStyle/>
          <a:p>
            <a:r>
              <a:rPr lang="en-US" sz="2400" dirty="0">
                <a:latin typeface="+mn-lt"/>
              </a:rPr>
              <a:t>VII.	Legal Remedies for Trade Secret Misappropriation under the TUTSA</a:t>
            </a:r>
          </a:p>
        </p:txBody>
      </p:sp>
      <p:sp>
        <p:nvSpPr>
          <p:cNvPr id="3" name="Content Placeholder 2">
            <a:extLst>
              <a:ext uri="{FF2B5EF4-FFF2-40B4-BE49-F238E27FC236}">
                <a16:creationId xmlns:a16="http://schemas.microsoft.com/office/drawing/2014/main" id="{87660ABA-FA00-CDD0-05EB-8B8762096498}"/>
              </a:ext>
            </a:extLst>
          </p:cNvPr>
          <p:cNvSpPr>
            <a:spLocks noGrp="1"/>
          </p:cNvSpPr>
          <p:nvPr>
            <p:ph idx="1"/>
          </p:nvPr>
        </p:nvSpPr>
        <p:spPr>
          <a:xfrm>
            <a:off x="455645" y="1433739"/>
            <a:ext cx="8229600" cy="4191000"/>
          </a:xfrm>
        </p:spPr>
        <p:txBody>
          <a:bodyPr/>
          <a:lstStyle/>
          <a:p>
            <a:pPr marL="0" lvl="1" indent="0">
              <a:lnSpc>
                <a:spcPts val="1595"/>
              </a:lnSpc>
              <a:spcBef>
                <a:spcPts val="575"/>
              </a:spcBef>
              <a:spcAft>
                <a:spcPts val="0"/>
              </a:spcAft>
              <a:buNone/>
            </a:pPr>
            <a:endParaRPr lang="en-US" sz="2000" spc="80" dirty="0">
              <a:effectLst/>
              <a:latin typeface="Arial" panose="020B0604020202020204" pitchFamily="34" charset="0"/>
              <a:ea typeface="Arial" panose="020B0604020202020204" pitchFamily="34" charset="0"/>
              <a:cs typeface="Times New Roman" panose="02020603050405020304" pitchFamily="18" charset="0"/>
            </a:endParaRPr>
          </a:p>
          <a:p>
            <a:pPr marL="0" lvl="1" indent="0">
              <a:lnSpc>
                <a:spcPts val="1595"/>
              </a:lnSpc>
              <a:spcBef>
                <a:spcPts val="575"/>
              </a:spcBef>
              <a:spcAft>
                <a:spcPts val="0"/>
              </a:spcAft>
              <a:buNone/>
            </a:pPr>
            <a:r>
              <a:rPr lang="en-US" sz="1800" spc="80" dirty="0">
                <a:effectLst/>
                <a:ea typeface="Arial" panose="020B0604020202020204" pitchFamily="34" charset="0"/>
                <a:cs typeface="Times New Roman" panose="02020603050405020304" pitchFamily="18" charset="0"/>
              </a:rPr>
              <a:t>Injunctive Relief</a:t>
            </a:r>
          </a:p>
          <a:p>
            <a:pPr marR="0" fontAlgn="base">
              <a:lnSpc>
                <a:spcPts val="1595"/>
              </a:lnSpc>
              <a:spcBef>
                <a:spcPts val="575"/>
              </a:spcBef>
              <a:spcAft>
                <a:spcPts val="0"/>
              </a:spcAft>
              <a:buAutoNum type="arabicPeriod"/>
            </a:pPr>
            <a:endParaRPr lang="en-US" sz="1800" dirty="0">
              <a:effectLst/>
              <a:ea typeface="PMingLiU" panose="02020500000000000000" pitchFamily="18" charset="-120"/>
            </a:endParaRPr>
          </a:p>
          <a:p>
            <a:pPr marL="0" marR="45720" indent="0" algn="just" fontAlgn="base">
              <a:spcBef>
                <a:spcPts val="0"/>
              </a:spcBef>
              <a:spcAft>
                <a:spcPts val="0"/>
              </a:spcAft>
              <a:buNone/>
            </a:pPr>
            <a:r>
              <a:rPr lang="en-US" sz="1800" dirty="0">
                <a:effectLst/>
                <a:ea typeface="Arial" panose="020B0604020202020204" pitchFamily="34" charset="0"/>
                <a:cs typeface="Times New Roman" panose="02020603050405020304" pitchFamily="18" charset="0"/>
              </a:rPr>
              <a:t>Injunctive relief is available if actual or threatened misappropriation takes place. Injunctive relief prevents the potential or continued use of trade secret information. In exceptional circumstances, an injunction may allow royalties to be paid as a condition for future use.</a:t>
            </a:r>
          </a:p>
          <a:p>
            <a:pPr marL="0" marR="45720" indent="0" fontAlgn="base">
              <a:spcBef>
                <a:spcPts val="0"/>
              </a:spcBef>
              <a:spcAft>
                <a:spcPts val="0"/>
              </a:spcAft>
              <a:buNone/>
            </a:pPr>
            <a:endParaRPr lang="en-US" sz="1800" dirty="0">
              <a:effectLst/>
              <a:latin typeface="Arial" panose="020B0604020202020204" pitchFamily="34" charset="0"/>
              <a:ea typeface="PMingLiU" panose="02020500000000000000" pitchFamily="18" charset="-120"/>
              <a:cs typeface="Times New Roman" panose="02020603050405020304" pitchFamily="18" charset="0"/>
            </a:endParaRPr>
          </a:p>
          <a:p>
            <a:pPr marL="0" marR="45720" indent="0" fontAlgn="base">
              <a:spcBef>
                <a:spcPts val="0"/>
              </a:spcBef>
              <a:spcAft>
                <a:spcPts val="0"/>
              </a:spcAft>
              <a:buNone/>
            </a:pPr>
            <a:r>
              <a:rPr lang="en-US" sz="1800" dirty="0">
                <a:effectLst/>
                <a:ea typeface="PMingLiU" panose="02020500000000000000" pitchFamily="18" charset="-120"/>
                <a:cs typeface="Times New Roman" panose="02020603050405020304" pitchFamily="18" charset="0"/>
              </a:rPr>
              <a:t>Damages</a:t>
            </a:r>
          </a:p>
          <a:p>
            <a:pPr marL="0" marR="45720" indent="0" fontAlgn="base">
              <a:spcBef>
                <a:spcPts val="0"/>
              </a:spcBef>
              <a:spcAft>
                <a:spcPts val="0"/>
              </a:spcAft>
              <a:buNone/>
            </a:pPr>
            <a:endParaRPr lang="en-US" sz="1800" dirty="0">
              <a:effectLst/>
              <a:ea typeface="PMingLiU" panose="02020500000000000000" pitchFamily="18" charset="-120"/>
            </a:endParaRPr>
          </a:p>
          <a:p>
            <a:pPr marL="0" marR="0" indent="0" algn="just" fontAlgn="base">
              <a:spcBef>
                <a:spcPts val="0"/>
              </a:spcBef>
              <a:spcAft>
                <a:spcPts val="0"/>
              </a:spcAft>
              <a:buNone/>
            </a:pPr>
            <a:r>
              <a:rPr lang="en-US" sz="1800" dirty="0">
                <a:effectLst/>
                <a:ea typeface="Arial" panose="020B0604020202020204" pitchFamily="34" charset="0"/>
                <a:cs typeface="Times New Roman" panose="02020603050405020304" pitchFamily="18" charset="0"/>
              </a:rPr>
              <a:t>The value of the trade secret and how much it impacts the business determines economic damage.  This may include actual loss caused by the use of the information and unjust enrichment. Compensation for royalties from the use of the information may be appropriate in limited situations. Further, if the defendant's behavior was malicious, the court may choose to award punitive damages to punish the behavior.</a:t>
            </a:r>
            <a:endParaRPr lang="en-US" sz="1800" dirty="0">
              <a:effectLst/>
              <a:ea typeface="PMingLiU" panose="02020500000000000000" pitchFamily="18" charset="-120"/>
            </a:endParaRPr>
          </a:p>
          <a:p>
            <a:pPr marL="0" indent="0">
              <a:buNone/>
            </a:pPr>
            <a:endParaRPr lang="en-US" dirty="0"/>
          </a:p>
        </p:txBody>
      </p:sp>
    </p:spTree>
    <p:extLst>
      <p:ext uri="{BB962C8B-B14F-4D97-AF65-F5344CB8AC3E}">
        <p14:creationId xmlns:p14="http://schemas.microsoft.com/office/powerpoint/2010/main" val="4270447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anim calcmode="lin" valueType="num">
                                      <p:cBhvr>
                                        <p:cTn id="8"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2000"/>
                                        <p:tgtEl>
                                          <p:spTgt spid="3">
                                            <p:txEl>
                                              <p:pRg st="3" end="3"/>
                                            </p:txEl>
                                          </p:spTgt>
                                        </p:tgtEl>
                                      </p:cBhvr>
                                    </p:animEffect>
                                    <p:anim calcmode="lin" valueType="num">
                                      <p:cBhvr>
                                        <p:cTn id="15"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000"/>
                                        <p:tgtEl>
                                          <p:spTgt spid="3">
                                            <p:txEl>
                                              <p:pRg st="5" end="5"/>
                                            </p:txEl>
                                          </p:spTgt>
                                        </p:tgtEl>
                                      </p:cBhvr>
                                    </p:animEffect>
                                    <p:anim calcmode="lin" valueType="num">
                                      <p:cBhvr>
                                        <p:cTn id="22"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anim calcmode="lin" valueType="num">
                                      <p:cBhvr>
                                        <p:cTn id="29"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2" name="Text Box 4">
            <a:extLst>
              <a:ext uri="{FF2B5EF4-FFF2-40B4-BE49-F238E27FC236}">
                <a16:creationId xmlns:a16="http://schemas.microsoft.com/office/drawing/2014/main" id="{4AFF4028-B144-4D27-A5E1-8687A745DAB2}"/>
              </a:ext>
            </a:extLst>
          </p:cNvPr>
          <p:cNvSpPr txBox="1">
            <a:spLocks noChangeArrowheads="1"/>
          </p:cNvSpPr>
          <p:nvPr/>
        </p:nvSpPr>
        <p:spPr bwMode="auto">
          <a:xfrm>
            <a:off x="1143000" y="128588"/>
            <a:ext cx="7115175" cy="3786187"/>
          </a:xfrm>
          <a:prstGeom prst="rect">
            <a:avLst/>
          </a:prstGeom>
          <a:noFill/>
          <a:ln>
            <a:noFill/>
          </a:ln>
          <a:effectLst/>
        </p:spPr>
        <p:txBody>
          <a:bodyPr>
            <a:spAutoFit/>
          </a:bodyPr>
          <a:lstStyle/>
          <a:p>
            <a:pPr algn="ctr">
              <a:defRPr/>
            </a:pPr>
            <a:endParaRPr lang="en-US" sz="3600" dirty="0">
              <a:cs typeface="Arial" charset="0"/>
            </a:endParaRPr>
          </a:p>
          <a:p>
            <a:pPr algn="ctr">
              <a:defRPr/>
            </a:pPr>
            <a:r>
              <a:rPr lang="en-US" sz="3600" dirty="0">
                <a:cs typeface="Arial" charset="0"/>
              </a:rPr>
              <a:t>Thomas S. Brandon, Jr.</a:t>
            </a:r>
          </a:p>
          <a:p>
            <a:pPr algn="ctr">
              <a:defRPr/>
            </a:pPr>
            <a:r>
              <a:rPr lang="en-US" sz="2400" cap="small" dirty="0">
                <a:cs typeface="Arial" charset="0"/>
              </a:rPr>
              <a:t>Whitaker Chalk Swindle &amp; Schwartz </a:t>
            </a:r>
            <a:r>
              <a:rPr lang="en-US" sz="2400" cap="small" dirty="0" err="1">
                <a:cs typeface="Arial" charset="0"/>
              </a:rPr>
              <a:t>PLLC</a:t>
            </a:r>
            <a:endParaRPr lang="en-US" sz="2400" cap="small" dirty="0">
              <a:cs typeface="Arial" charset="0"/>
            </a:endParaRPr>
          </a:p>
          <a:p>
            <a:pPr algn="ctr">
              <a:defRPr/>
            </a:pPr>
            <a:r>
              <a:rPr lang="en-US" sz="2400" dirty="0">
                <a:cs typeface="Arial" charset="0"/>
              </a:rPr>
              <a:t>301 Commerce St, Suite 3500</a:t>
            </a:r>
          </a:p>
          <a:p>
            <a:pPr algn="ctr">
              <a:defRPr/>
            </a:pPr>
            <a:r>
              <a:rPr lang="en-US" sz="2400" dirty="0">
                <a:cs typeface="Arial" charset="0"/>
              </a:rPr>
              <a:t>Fort Worth, TX  76102</a:t>
            </a:r>
          </a:p>
          <a:p>
            <a:pPr algn="ctr">
              <a:defRPr/>
            </a:pPr>
            <a:r>
              <a:rPr lang="en-US" sz="2400" dirty="0">
                <a:cs typeface="Arial" charset="0"/>
              </a:rPr>
              <a:t>817-878-0500 (main)</a:t>
            </a:r>
          </a:p>
          <a:p>
            <a:pPr algn="ctr">
              <a:defRPr/>
            </a:pPr>
            <a:r>
              <a:rPr lang="en-US" sz="2400" dirty="0">
                <a:cs typeface="Arial" charset="0"/>
              </a:rPr>
              <a:t>817-878-0532 (direct dial)</a:t>
            </a:r>
          </a:p>
          <a:p>
            <a:pPr algn="ctr">
              <a:defRPr/>
            </a:pPr>
            <a:r>
              <a:rPr lang="en-US" sz="2400" dirty="0">
                <a:cs typeface="Arial" charset="0"/>
              </a:rPr>
              <a:t>tbrandon@whitakerchalk.com</a:t>
            </a:r>
          </a:p>
          <a:p>
            <a:pPr algn="ctr">
              <a:defRPr/>
            </a:pPr>
            <a:endParaRPr lang="en-US" sz="2400" dirty="0">
              <a:cs typeface="Arial" charset="0"/>
            </a:endParaRPr>
          </a:p>
        </p:txBody>
      </p:sp>
      <p:sp>
        <p:nvSpPr>
          <p:cNvPr id="8195" name="Text Box 5">
            <a:extLst>
              <a:ext uri="{FF2B5EF4-FFF2-40B4-BE49-F238E27FC236}">
                <a16:creationId xmlns:a16="http://schemas.microsoft.com/office/drawing/2014/main" id="{EA3EB9E5-A093-4FFF-95E7-7D61FC146BFA}"/>
              </a:ext>
            </a:extLst>
          </p:cNvPr>
          <p:cNvSpPr txBox="1">
            <a:spLocks noChangeArrowheads="1"/>
          </p:cNvSpPr>
          <p:nvPr/>
        </p:nvSpPr>
        <p:spPr bwMode="auto">
          <a:xfrm>
            <a:off x="4829175" y="5900738"/>
            <a:ext cx="3886200"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sz="1600" b="1">
                <a:latin typeface="Century Gothic" panose="020B0502020202020204" pitchFamily="34" charset="0"/>
                <a:cs typeface="Arial" panose="020B0604020202020204" pitchFamily="34" charset="0"/>
              </a:rPr>
              <a:t>www.whitakerchalk.com</a:t>
            </a:r>
          </a:p>
        </p:txBody>
      </p:sp>
      <p:pic>
        <p:nvPicPr>
          <p:cNvPr id="8196" name="Picture 1">
            <a:extLst>
              <a:ext uri="{FF2B5EF4-FFF2-40B4-BE49-F238E27FC236}">
                <a16:creationId xmlns:a16="http://schemas.microsoft.com/office/drawing/2014/main" id="{AA83B58A-8A15-401F-BE88-FEF280506B8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09688" y="3952875"/>
            <a:ext cx="1987550" cy="264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2">
            <a:extLst>
              <a:ext uri="{FF2B5EF4-FFF2-40B4-BE49-F238E27FC236}">
                <a16:creationId xmlns:a16="http://schemas.microsoft.com/office/drawing/2014/main" id="{1614CA15-13EC-48AE-9497-85C81617421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4821238"/>
            <a:ext cx="31527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91F726-8423-E9B0-E613-2BBE0A2E1BE8}"/>
              </a:ext>
            </a:extLst>
          </p:cNvPr>
          <p:cNvSpPr>
            <a:spLocks noGrp="1"/>
          </p:cNvSpPr>
          <p:nvPr>
            <p:ph idx="1"/>
          </p:nvPr>
        </p:nvSpPr>
        <p:spPr>
          <a:xfrm>
            <a:off x="457200" y="1752600"/>
            <a:ext cx="8229600" cy="4683125"/>
          </a:xfrm>
        </p:spPr>
        <p:txBody>
          <a:bodyPr/>
          <a:lstStyle/>
          <a:p>
            <a:pPr marL="0" marR="0" fontAlgn="base">
              <a:lnSpc>
                <a:spcPts val="1690"/>
              </a:lnSpc>
              <a:spcBef>
                <a:spcPts val="1785"/>
              </a:spcBef>
              <a:spcAft>
                <a:spcPts val="0"/>
              </a:spcAft>
            </a:pPr>
            <a:r>
              <a:rPr lang="en-US" sz="2400" kern="0" dirty="0">
                <a:effectLst/>
                <a:ea typeface="Bookman Old Style" panose="02050604050505020204" pitchFamily="18" charset="0"/>
                <a:cs typeface="Times New Roman" panose="02020603050405020304" pitchFamily="18" charset="0"/>
              </a:rPr>
              <a:t>Attorney Fees</a:t>
            </a:r>
          </a:p>
          <a:p>
            <a:pPr marL="0" marR="137160" indent="0" fontAlgn="base">
              <a:lnSpc>
                <a:spcPts val="2400"/>
              </a:lnSpc>
              <a:spcBef>
                <a:spcPts val="150"/>
              </a:spcBef>
              <a:spcAft>
                <a:spcPts val="0"/>
              </a:spcAft>
              <a:buNone/>
            </a:pPr>
            <a:endParaRPr lang="en-US" sz="2000" dirty="0">
              <a:effectLst/>
              <a:latin typeface="Times New Roman" panose="02020603050405020304" pitchFamily="18" charset="0"/>
              <a:ea typeface="Arial" panose="020B0604020202020204" pitchFamily="34" charset="0"/>
              <a:cs typeface="Times New Roman" panose="02020603050405020304" pitchFamily="18" charset="0"/>
            </a:endParaRPr>
          </a:p>
          <a:p>
            <a:pPr marL="0" marR="137160" indent="0" algn="just" fontAlgn="base">
              <a:lnSpc>
                <a:spcPts val="2400"/>
              </a:lnSpc>
              <a:spcBef>
                <a:spcPts val="150"/>
              </a:spcBef>
              <a:spcAft>
                <a:spcPts val="0"/>
              </a:spcAft>
              <a:buNone/>
            </a:pPr>
            <a:r>
              <a:rPr lang="en-US" sz="2000" dirty="0">
                <a:effectLst/>
                <a:ea typeface="Arial" panose="020B0604020202020204" pitchFamily="34" charset="0"/>
                <a:cs typeface="Times New Roman" panose="02020603050405020304" pitchFamily="18" charset="0"/>
              </a:rPr>
              <a:t>If it hadn't been for the misappropriation, you would not have had the unexpected cost of attorney fees. The court has the ability (meaning “can” but not “required”) to award attorney fees to the prevailing party.</a:t>
            </a:r>
            <a:endParaRPr lang="en-US" sz="2000" dirty="0">
              <a:effectLst/>
              <a:ea typeface="PMingLiU" panose="02020500000000000000" pitchFamily="18" charset="-12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01932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BE422-42B3-ABFB-85CF-A91A32B9977C}"/>
              </a:ext>
            </a:extLst>
          </p:cNvPr>
          <p:cNvSpPr>
            <a:spLocks noGrp="1"/>
          </p:cNvSpPr>
          <p:nvPr>
            <p:ph type="title"/>
          </p:nvPr>
        </p:nvSpPr>
        <p:spPr/>
        <p:txBody>
          <a:bodyPr/>
          <a:lstStyle/>
          <a:p>
            <a:r>
              <a:rPr lang="en-US" dirty="0">
                <a:latin typeface="+mn-lt"/>
              </a:rPr>
              <a:t>VIII.	Conclusion</a:t>
            </a:r>
          </a:p>
        </p:txBody>
      </p:sp>
      <p:sp>
        <p:nvSpPr>
          <p:cNvPr id="3" name="Content Placeholder 2">
            <a:extLst>
              <a:ext uri="{FF2B5EF4-FFF2-40B4-BE49-F238E27FC236}">
                <a16:creationId xmlns:a16="http://schemas.microsoft.com/office/drawing/2014/main" id="{EF91E7FD-D8F5-2E56-776B-DDBF333530E8}"/>
              </a:ext>
            </a:extLst>
          </p:cNvPr>
          <p:cNvSpPr>
            <a:spLocks noGrp="1"/>
          </p:cNvSpPr>
          <p:nvPr>
            <p:ph idx="1"/>
          </p:nvPr>
        </p:nvSpPr>
        <p:spPr/>
        <p:txBody>
          <a:bodyPr/>
          <a:lstStyle/>
          <a:p>
            <a:pPr marL="0" marR="137160" indent="0" algn="just" fontAlgn="base">
              <a:lnSpc>
                <a:spcPts val="2400"/>
              </a:lnSpc>
              <a:spcBef>
                <a:spcPts val="340"/>
              </a:spcBef>
              <a:spcAft>
                <a:spcPts val="0"/>
              </a:spcAft>
              <a:buNone/>
            </a:pPr>
            <a:r>
              <a:rPr lang="en-US" sz="2000" dirty="0">
                <a:effectLst/>
                <a:ea typeface="Arial" panose="020B0604020202020204" pitchFamily="34" charset="0"/>
                <a:cs typeface="Times New Roman" panose="02020603050405020304" pitchFamily="18" charset="0"/>
              </a:rPr>
              <a:t>MAINTAINING SECRECY UNDER TUTSA</a:t>
            </a:r>
          </a:p>
          <a:p>
            <a:pPr marL="0" marR="137160" indent="0" algn="just" fontAlgn="base">
              <a:lnSpc>
                <a:spcPts val="2400"/>
              </a:lnSpc>
              <a:spcBef>
                <a:spcPts val="340"/>
              </a:spcBef>
              <a:spcAft>
                <a:spcPts val="0"/>
              </a:spcAft>
              <a:buNone/>
            </a:pPr>
            <a:endParaRPr lang="en-US" sz="2000" dirty="0">
              <a:effectLst/>
              <a:ea typeface="Arial" panose="020B0604020202020204" pitchFamily="34" charset="0"/>
              <a:cs typeface="Times New Roman" panose="02020603050405020304" pitchFamily="18" charset="0"/>
            </a:endParaRPr>
          </a:p>
          <a:p>
            <a:pPr marL="0" marR="137160" indent="0" algn="just" fontAlgn="base">
              <a:spcBef>
                <a:spcPts val="0"/>
              </a:spcBef>
              <a:spcAft>
                <a:spcPts val="0"/>
              </a:spcAft>
              <a:buNone/>
            </a:pPr>
            <a:r>
              <a:rPr lang="en-US" sz="1800" dirty="0">
                <a:effectLst/>
                <a:ea typeface="Arial" panose="020B0604020202020204" pitchFamily="34" charset="0"/>
                <a:cs typeface="Times New Roman" panose="02020603050405020304" pitchFamily="18" charset="0"/>
              </a:rPr>
              <a:t>The Texas Uniform Trade Secrets Act (TUTSA) states that </a:t>
            </a:r>
            <a:r>
              <a:rPr lang="en-US" sz="1800" b="1" dirty="0">
                <a:effectLst/>
                <a:ea typeface="Arial" panose="020B0604020202020204" pitchFamily="34" charset="0"/>
                <a:cs typeface="Times New Roman" panose="02020603050405020304" pitchFamily="18" charset="0"/>
              </a:rPr>
              <a:t>the information cannot just be deemed a secret by the owner after it has been exposed. </a:t>
            </a:r>
            <a:r>
              <a:rPr lang="en-US" sz="1800" dirty="0">
                <a:effectLst/>
                <a:ea typeface="Arial" panose="020B0604020202020204" pitchFamily="34" charset="0"/>
                <a:cs typeface="Times New Roman" panose="02020603050405020304" pitchFamily="18" charset="0"/>
              </a:rPr>
              <a:t>The company must show that they took reasonable efforts to protect the trade secret.</a:t>
            </a:r>
            <a:endParaRPr lang="en-US" sz="1800" dirty="0">
              <a:effectLst/>
              <a:ea typeface="PMingLiU" panose="02020500000000000000" pitchFamily="18" charset="-120"/>
            </a:endParaRPr>
          </a:p>
          <a:p>
            <a:pPr marL="0" marR="0" indent="0" fontAlgn="base">
              <a:spcBef>
                <a:spcPts val="0"/>
              </a:spcBef>
              <a:spcAft>
                <a:spcPts val="0"/>
              </a:spcAft>
              <a:buNone/>
            </a:pPr>
            <a:endParaRPr lang="en-US" sz="2000" dirty="0">
              <a:effectLst/>
              <a:latin typeface="Arial" panose="020B0604020202020204" pitchFamily="34" charset="0"/>
              <a:ea typeface="Arial" panose="020B0604020202020204" pitchFamily="34" charset="0"/>
              <a:cs typeface="Times New Roman" panose="02020603050405020304" pitchFamily="18" charset="0"/>
            </a:endParaRPr>
          </a:p>
          <a:p>
            <a:pPr marL="0" marR="0" indent="0" algn="just" fontAlgn="base">
              <a:spcBef>
                <a:spcPts val="0"/>
              </a:spcBef>
              <a:spcAft>
                <a:spcPts val="0"/>
              </a:spcAft>
              <a:buNone/>
            </a:pPr>
            <a:r>
              <a:rPr lang="en-US" sz="1800" dirty="0">
                <a:effectLst/>
                <a:ea typeface="Arial" panose="020B0604020202020204" pitchFamily="34" charset="0"/>
                <a:cs typeface="Times New Roman" panose="02020603050405020304" pitchFamily="18" charset="0"/>
              </a:rPr>
              <a:t>Efforts made to prevent disclosure of the trade secret are required by the court to help the court determine the importance placed on the information before it was exposed.</a:t>
            </a:r>
          </a:p>
          <a:p>
            <a:pPr marL="0" indent="0" algn="just">
              <a:spcBef>
                <a:spcPts val="0"/>
              </a:spcBef>
              <a:spcAft>
                <a:spcPts val="0"/>
              </a:spcAft>
              <a:buNone/>
            </a:pPr>
            <a:endParaRPr lang="en-US" sz="2000" dirty="0">
              <a:effectLst/>
            </a:endParaRPr>
          </a:p>
          <a:p>
            <a:pPr marL="0" indent="0" algn="just">
              <a:spcBef>
                <a:spcPts val="0"/>
              </a:spcBef>
              <a:spcAft>
                <a:spcPts val="0"/>
              </a:spcAft>
              <a:buNone/>
            </a:pPr>
            <a:r>
              <a:rPr lang="en-US" sz="1800" dirty="0">
                <a:effectLst/>
              </a:rPr>
              <a:t>If it is a trade secret that is important to you make sure you implement steps to protect it. </a:t>
            </a:r>
          </a:p>
        </p:txBody>
      </p:sp>
    </p:spTree>
    <p:extLst>
      <p:ext uri="{BB962C8B-B14F-4D97-AF65-F5344CB8AC3E}">
        <p14:creationId xmlns:p14="http://schemas.microsoft.com/office/powerpoint/2010/main" val="130802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7" name="Rectangle 2056">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0" name="Rectangle 2">
            <a:extLst>
              <a:ext uri="{FF2B5EF4-FFF2-40B4-BE49-F238E27FC236}">
                <a16:creationId xmlns:a16="http://schemas.microsoft.com/office/drawing/2014/main" id="{03BE3DB3-8C32-42C5-885F-790FCBE29CFF}"/>
              </a:ext>
            </a:extLst>
          </p:cNvPr>
          <p:cNvSpPr>
            <a:spLocks noGrp="1" noChangeArrowheads="1"/>
          </p:cNvSpPr>
          <p:nvPr>
            <p:ph type="ctrTitle" sz="quarter"/>
          </p:nvPr>
        </p:nvSpPr>
        <p:spPr>
          <a:xfrm>
            <a:off x="3973321" y="640080"/>
            <a:ext cx="4688333" cy="3566160"/>
          </a:xfrm>
        </p:spPr>
        <p:txBody>
          <a:bodyPr anchor="b">
            <a:normAutofit/>
          </a:bodyPr>
          <a:lstStyle/>
          <a:p>
            <a:pPr algn="l" eaLnBrk="1" hangingPunct="1">
              <a:lnSpc>
                <a:spcPct val="90000"/>
              </a:lnSpc>
              <a:defRPr/>
            </a:pPr>
            <a:r>
              <a:rPr lang="en-US" altLang="en-US" sz="4700" b="1">
                <a:latin typeface="+mn-lt"/>
              </a:rPr>
              <a:t>Protecting Your Trade Secrets</a:t>
            </a:r>
            <a:br>
              <a:rPr lang="en-US" altLang="en-US" sz="4700" b="1">
                <a:latin typeface="+mn-lt"/>
              </a:rPr>
            </a:br>
            <a:br>
              <a:rPr lang="en-US" altLang="en-US" sz="4700" b="1">
                <a:latin typeface="+mn-lt"/>
              </a:rPr>
            </a:br>
            <a:endParaRPr lang="en-US" altLang="en-US" sz="4700">
              <a:latin typeface="+mn-lt"/>
            </a:endParaRPr>
          </a:p>
        </p:txBody>
      </p:sp>
      <p:sp>
        <p:nvSpPr>
          <p:cNvPr id="2051" name="Rectangle 3">
            <a:extLst>
              <a:ext uri="{FF2B5EF4-FFF2-40B4-BE49-F238E27FC236}">
                <a16:creationId xmlns:a16="http://schemas.microsoft.com/office/drawing/2014/main" id="{94F8F392-6B14-497B-9447-0463BA1C4E1D}"/>
              </a:ext>
            </a:extLst>
          </p:cNvPr>
          <p:cNvSpPr>
            <a:spLocks noGrp="1" noChangeArrowheads="1"/>
          </p:cNvSpPr>
          <p:nvPr>
            <p:ph type="subTitle" sz="quarter" idx="1"/>
          </p:nvPr>
        </p:nvSpPr>
        <p:spPr>
          <a:xfrm>
            <a:off x="3973320" y="4636008"/>
            <a:ext cx="4688333" cy="1572768"/>
          </a:xfrm>
        </p:spPr>
        <p:txBody>
          <a:bodyPr>
            <a:normAutofit/>
          </a:bodyPr>
          <a:lstStyle/>
          <a:p>
            <a:pPr algn="l" eaLnBrk="1" hangingPunct="1">
              <a:lnSpc>
                <a:spcPct val="90000"/>
              </a:lnSpc>
              <a:defRPr/>
            </a:pPr>
            <a:endParaRPr lang="en-US" altLang="en-US" sz="1500" i="1"/>
          </a:p>
          <a:p>
            <a:pPr algn="l" eaLnBrk="1" hangingPunct="1">
              <a:lnSpc>
                <a:spcPct val="90000"/>
              </a:lnSpc>
              <a:defRPr/>
            </a:pPr>
            <a:r>
              <a:rPr lang="en-US" altLang="en-US" sz="1500" i="1"/>
              <a:t>Because you don’t know what you don’t know and that can hurt you (or your company)!</a:t>
            </a:r>
            <a:br>
              <a:rPr lang="en-US" altLang="en-US" sz="1500"/>
            </a:br>
            <a:br>
              <a:rPr lang="en-US" altLang="en-US" sz="1500"/>
            </a:br>
            <a:endParaRPr lang="en-US" altLang="en-US" sz="1500"/>
          </a:p>
        </p:txBody>
      </p:sp>
      <p:pic>
        <p:nvPicPr>
          <p:cNvPr id="2053" name="Picture 2052" descr="A black umbrella over a piggybank">
            <a:extLst>
              <a:ext uri="{FF2B5EF4-FFF2-40B4-BE49-F238E27FC236}">
                <a16:creationId xmlns:a16="http://schemas.microsoft.com/office/drawing/2014/main" id="{102336CF-E948-AB19-52C3-A844911C9199}"/>
              </a:ext>
            </a:extLst>
          </p:cNvPr>
          <p:cNvPicPr>
            <a:picLocks noChangeAspect="1"/>
          </p:cNvPicPr>
          <p:nvPr/>
        </p:nvPicPr>
        <p:blipFill rotWithShape="1">
          <a:blip r:embed="rId2"/>
          <a:srcRect l="28554" r="30445"/>
          <a:stretch/>
        </p:blipFill>
        <p:spPr>
          <a:xfrm>
            <a:off x="20" y="10"/>
            <a:ext cx="3492988"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2059"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646" y="4409267"/>
            <a:ext cx="3182692" cy="18288"/>
          </a:xfrm>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 name="connsiteX0" fmla="*/ 0 w 3182692"/>
              <a:gd name="connsiteY0" fmla="*/ 0 h 18288"/>
              <a:gd name="connsiteX1" fmla="*/ 604711 w 3182692"/>
              <a:gd name="connsiteY1" fmla="*/ 0 h 18288"/>
              <a:gd name="connsiteX2" fmla="*/ 1145769 w 3182692"/>
              <a:gd name="connsiteY2" fmla="*/ 0 h 18288"/>
              <a:gd name="connsiteX3" fmla="*/ 1845961 w 3182692"/>
              <a:gd name="connsiteY3" fmla="*/ 0 h 18288"/>
              <a:gd name="connsiteX4" fmla="*/ 2450673 w 3182692"/>
              <a:gd name="connsiteY4" fmla="*/ 0 h 18288"/>
              <a:gd name="connsiteX5" fmla="*/ 3182692 w 3182692"/>
              <a:gd name="connsiteY5" fmla="*/ 0 h 18288"/>
              <a:gd name="connsiteX6" fmla="*/ 3182692 w 3182692"/>
              <a:gd name="connsiteY6" fmla="*/ 18288 h 18288"/>
              <a:gd name="connsiteX7" fmla="*/ 2546154 w 3182692"/>
              <a:gd name="connsiteY7" fmla="*/ 18288 h 18288"/>
              <a:gd name="connsiteX8" fmla="*/ 1845961 w 3182692"/>
              <a:gd name="connsiteY8" fmla="*/ 18288 h 18288"/>
              <a:gd name="connsiteX9" fmla="*/ 1304904 w 3182692"/>
              <a:gd name="connsiteY9" fmla="*/ 18288 h 18288"/>
              <a:gd name="connsiteX10" fmla="*/ 668365 w 3182692"/>
              <a:gd name="connsiteY10" fmla="*/ 18288 h 18288"/>
              <a:gd name="connsiteX11" fmla="*/ 0 w 3182692"/>
              <a:gd name="connsiteY11" fmla="*/ 18288 h 18288"/>
              <a:gd name="connsiteX12" fmla="*/ 0 w 3182692"/>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2" h="18288" fill="none" extrusionOk="0">
                <a:moveTo>
                  <a:pt x="0" y="0"/>
                </a:moveTo>
                <a:cubicBezTo>
                  <a:pt x="145195" y="-37571"/>
                  <a:pt x="472618" y="-13696"/>
                  <a:pt x="604711" y="0"/>
                </a:cubicBezTo>
                <a:cubicBezTo>
                  <a:pt x="706652" y="-3280"/>
                  <a:pt x="1039328" y="-8567"/>
                  <a:pt x="1241250" y="0"/>
                </a:cubicBezTo>
                <a:cubicBezTo>
                  <a:pt x="1405712" y="-7891"/>
                  <a:pt x="1711158" y="8053"/>
                  <a:pt x="1909615" y="0"/>
                </a:cubicBezTo>
                <a:cubicBezTo>
                  <a:pt x="2107436" y="-40150"/>
                  <a:pt x="2247192" y="19443"/>
                  <a:pt x="2577981" y="0"/>
                </a:cubicBezTo>
                <a:cubicBezTo>
                  <a:pt x="2894393" y="-5855"/>
                  <a:pt x="3041563" y="17846"/>
                  <a:pt x="3182692" y="0"/>
                </a:cubicBezTo>
                <a:cubicBezTo>
                  <a:pt x="3181973" y="8390"/>
                  <a:pt x="3182735" y="11854"/>
                  <a:pt x="3182692" y="18288"/>
                </a:cubicBezTo>
                <a:cubicBezTo>
                  <a:pt x="2975928" y="57450"/>
                  <a:pt x="2667693" y="19406"/>
                  <a:pt x="2482500" y="18288"/>
                </a:cubicBezTo>
                <a:cubicBezTo>
                  <a:pt x="2299734" y="36912"/>
                  <a:pt x="1925962" y="9303"/>
                  <a:pt x="1782308" y="18288"/>
                </a:cubicBezTo>
                <a:cubicBezTo>
                  <a:pt x="1635580" y="20546"/>
                  <a:pt x="1257854" y="-3663"/>
                  <a:pt x="1145769" y="18288"/>
                </a:cubicBezTo>
                <a:cubicBezTo>
                  <a:pt x="1025065" y="56574"/>
                  <a:pt x="247799" y="-11536"/>
                  <a:pt x="0" y="18288"/>
                </a:cubicBezTo>
                <a:cubicBezTo>
                  <a:pt x="-405" y="13204"/>
                  <a:pt x="-1092" y="5311"/>
                  <a:pt x="0" y="0"/>
                </a:cubicBezTo>
                <a:close/>
              </a:path>
              <a:path w="3182692" h="18288" stroke="0" extrusionOk="0">
                <a:moveTo>
                  <a:pt x="0" y="0"/>
                </a:moveTo>
                <a:cubicBezTo>
                  <a:pt x="288308" y="19724"/>
                  <a:pt x="431183" y="-26509"/>
                  <a:pt x="604711" y="0"/>
                </a:cubicBezTo>
                <a:cubicBezTo>
                  <a:pt x="795174" y="4405"/>
                  <a:pt x="950067" y="22541"/>
                  <a:pt x="1145769" y="0"/>
                </a:cubicBezTo>
                <a:cubicBezTo>
                  <a:pt x="1301850" y="7702"/>
                  <a:pt x="1499974" y="-70469"/>
                  <a:pt x="1845961" y="0"/>
                </a:cubicBezTo>
                <a:cubicBezTo>
                  <a:pt x="2191264" y="15313"/>
                  <a:pt x="2307232" y="-97"/>
                  <a:pt x="2450673" y="0"/>
                </a:cubicBezTo>
                <a:cubicBezTo>
                  <a:pt x="2596405" y="-19465"/>
                  <a:pt x="3033067" y="-31048"/>
                  <a:pt x="3182692" y="0"/>
                </a:cubicBezTo>
                <a:cubicBezTo>
                  <a:pt x="3182066" y="4696"/>
                  <a:pt x="3183370" y="10269"/>
                  <a:pt x="3182692" y="18288"/>
                </a:cubicBezTo>
                <a:cubicBezTo>
                  <a:pt x="3091120" y="-23022"/>
                  <a:pt x="2811074" y="61693"/>
                  <a:pt x="2546154" y="18288"/>
                </a:cubicBezTo>
                <a:cubicBezTo>
                  <a:pt x="2285186" y="27529"/>
                  <a:pt x="2090205" y="-22321"/>
                  <a:pt x="1845961" y="18288"/>
                </a:cubicBezTo>
                <a:cubicBezTo>
                  <a:pt x="1599794" y="31493"/>
                  <a:pt x="1466284" y="37447"/>
                  <a:pt x="1304904" y="18288"/>
                </a:cubicBezTo>
                <a:cubicBezTo>
                  <a:pt x="1189365" y="43775"/>
                  <a:pt x="952251" y="23461"/>
                  <a:pt x="668365" y="18288"/>
                </a:cubicBezTo>
                <a:cubicBezTo>
                  <a:pt x="407868" y="43595"/>
                  <a:pt x="284672" y="-9405"/>
                  <a:pt x="0" y="18288"/>
                </a:cubicBezTo>
                <a:cubicBezTo>
                  <a:pt x="527" y="9891"/>
                  <a:pt x="870" y="7012"/>
                  <a:pt x="0" y="0"/>
                </a:cubicBezTo>
                <a:close/>
              </a:path>
              <a:path w="3182692" h="18288" fill="none" stroke="0" extrusionOk="0">
                <a:moveTo>
                  <a:pt x="0" y="0"/>
                </a:moveTo>
                <a:cubicBezTo>
                  <a:pt x="108839" y="-32375"/>
                  <a:pt x="447732" y="16552"/>
                  <a:pt x="604711" y="0"/>
                </a:cubicBezTo>
                <a:cubicBezTo>
                  <a:pt x="781899" y="-548"/>
                  <a:pt x="1052060" y="7118"/>
                  <a:pt x="1241250" y="0"/>
                </a:cubicBezTo>
                <a:cubicBezTo>
                  <a:pt x="1399482" y="14083"/>
                  <a:pt x="1706293" y="54730"/>
                  <a:pt x="1909615" y="0"/>
                </a:cubicBezTo>
                <a:cubicBezTo>
                  <a:pt x="2085313" y="-24404"/>
                  <a:pt x="2264415" y="16988"/>
                  <a:pt x="2577981" y="0"/>
                </a:cubicBezTo>
                <a:cubicBezTo>
                  <a:pt x="2926098" y="-10318"/>
                  <a:pt x="3036314" y="-14769"/>
                  <a:pt x="3182692" y="0"/>
                </a:cubicBezTo>
                <a:cubicBezTo>
                  <a:pt x="3181841" y="8135"/>
                  <a:pt x="3181636" y="12730"/>
                  <a:pt x="3182692" y="18288"/>
                </a:cubicBezTo>
                <a:cubicBezTo>
                  <a:pt x="2996012" y="-1231"/>
                  <a:pt x="2669008" y="27395"/>
                  <a:pt x="2482500" y="18288"/>
                </a:cubicBezTo>
                <a:cubicBezTo>
                  <a:pt x="2296543" y="21246"/>
                  <a:pt x="1935236" y="7938"/>
                  <a:pt x="1782308" y="18288"/>
                </a:cubicBezTo>
                <a:cubicBezTo>
                  <a:pt x="1607683" y="25490"/>
                  <a:pt x="1291498" y="1369"/>
                  <a:pt x="1145769" y="18288"/>
                </a:cubicBezTo>
                <a:cubicBezTo>
                  <a:pt x="1015407" y="55325"/>
                  <a:pt x="262557" y="26571"/>
                  <a:pt x="0" y="18288"/>
                </a:cubicBezTo>
                <a:cubicBezTo>
                  <a:pt x="508" y="13336"/>
                  <a:pt x="437" y="7274"/>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18288"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983" y="8157"/>
                          <a:pt x="3182279" y="12125"/>
                          <a:pt x="3182692" y="18288"/>
                        </a:cubicBezTo>
                        <a:cubicBezTo>
                          <a:pt x="2998421" y="21742"/>
                          <a:pt x="2675038" y="19014"/>
                          <a:pt x="2482500" y="18288"/>
                        </a:cubicBezTo>
                        <a:cubicBezTo>
                          <a:pt x="2289962" y="17562"/>
                          <a:pt x="1930644" y="6834"/>
                          <a:pt x="1782308" y="18288"/>
                        </a:cubicBezTo>
                        <a:cubicBezTo>
                          <a:pt x="1633972" y="29742"/>
                          <a:pt x="1287388" y="-1992"/>
                          <a:pt x="1145769" y="18288"/>
                        </a:cubicBezTo>
                        <a:cubicBezTo>
                          <a:pt x="1004150" y="38568"/>
                          <a:pt x="256377" y="-37438"/>
                          <a:pt x="0" y="18288"/>
                        </a:cubicBezTo>
                        <a:cubicBezTo>
                          <a:pt x="-46" y="12483"/>
                          <a:pt x="-203" y="6491"/>
                          <a:pt x="0" y="0"/>
                        </a:cubicBezTo>
                        <a:close/>
                      </a:path>
                      <a:path w="3182692" h="18288"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428" y="4493"/>
                          <a:pt x="3183076" y="9472"/>
                          <a:pt x="3182692" y="18288"/>
                        </a:cubicBezTo>
                        <a:cubicBezTo>
                          <a:pt x="3039109" y="-12701"/>
                          <a:pt x="2823860" y="13848"/>
                          <a:pt x="2546154" y="18288"/>
                        </a:cubicBezTo>
                        <a:cubicBezTo>
                          <a:pt x="2268448" y="22728"/>
                          <a:pt x="2098674" y="5291"/>
                          <a:pt x="1845961" y="18288"/>
                        </a:cubicBezTo>
                        <a:cubicBezTo>
                          <a:pt x="1593248" y="31285"/>
                          <a:pt x="1456743" y="27560"/>
                          <a:pt x="1304904" y="18288"/>
                        </a:cubicBezTo>
                        <a:cubicBezTo>
                          <a:pt x="1153065" y="9016"/>
                          <a:pt x="947204" y="11126"/>
                          <a:pt x="668365" y="18288"/>
                        </a:cubicBezTo>
                        <a:cubicBezTo>
                          <a:pt x="389526" y="25450"/>
                          <a:pt x="288244" y="-4628"/>
                          <a:pt x="0" y="18288"/>
                        </a:cubicBezTo>
                        <a:cubicBezTo>
                          <a:pt x="843" y="9577"/>
                          <a:pt x="371" y="690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C54220F-2382-437A-A562-FF83F19FC879}"/>
              </a:ext>
            </a:extLst>
          </p:cNvPr>
          <p:cNvSpPr>
            <a:spLocks noGrp="1" noChangeArrowheads="1"/>
          </p:cNvSpPr>
          <p:nvPr>
            <p:ph type="title"/>
          </p:nvPr>
        </p:nvSpPr>
        <p:spPr/>
        <p:txBody>
          <a:bodyPr/>
          <a:lstStyle/>
          <a:p>
            <a:pPr eaLnBrk="1" hangingPunct="1">
              <a:defRPr/>
            </a:pPr>
            <a:r>
              <a:rPr lang="en-US" altLang="en-US" sz="3200" dirty="0">
                <a:solidFill>
                  <a:schemeClr val="tx1"/>
                </a:solidFill>
                <a:latin typeface="+mn-lt"/>
              </a:rPr>
              <a:t>Worst thing you can do!</a:t>
            </a:r>
          </a:p>
        </p:txBody>
      </p:sp>
      <p:sp>
        <p:nvSpPr>
          <p:cNvPr id="3075" name="Rectangle 3">
            <a:extLst>
              <a:ext uri="{FF2B5EF4-FFF2-40B4-BE49-F238E27FC236}">
                <a16:creationId xmlns:a16="http://schemas.microsoft.com/office/drawing/2014/main" id="{25B2C67D-51DD-4D38-84F1-5FA5D10B5361}"/>
              </a:ext>
            </a:extLst>
          </p:cNvPr>
          <p:cNvSpPr>
            <a:spLocks noGrp="1" noChangeArrowheads="1"/>
          </p:cNvSpPr>
          <p:nvPr>
            <p:ph idx="1"/>
          </p:nvPr>
        </p:nvSpPr>
        <p:spPr/>
        <p:txBody>
          <a:bodyPr/>
          <a:lstStyle/>
          <a:p>
            <a:pPr eaLnBrk="1" hangingPunct="1">
              <a:defRPr/>
            </a:pPr>
            <a:endParaRPr lang="en-US" altLang="en-US" dirty="0"/>
          </a:p>
        </p:txBody>
      </p:sp>
      <p:pic>
        <p:nvPicPr>
          <p:cNvPr id="11268" name="Picture 4" descr="1- ostrich_head_sand">
            <a:extLst>
              <a:ext uri="{FF2B5EF4-FFF2-40B4-BE49-F238E27FC236}">
                <a16:creationId xmlns:a16="http://schemas.microsoft.com/office/drawing/2014/main" id="{4001AEBE-A617-4553-8228-3F139A323C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655763"/>
            <a:ext cx="4724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EF5D2-6FC2-488D-9322-7639EBCB7500}"/>
              </a:ext>
            </a:extLst>
          </p:cNvPr>
          <p:cNvSpPr>
            <a:spLocks noGrp="1"/>
          </p:cNvSpPr>
          <p:nvPr>
            <p:ph type="title"/>
          </p:nvPr>
        </p:nvSpPr>
        <p:spPr>
          <a:xfrm>
            <a:off x="450980" y="426163"/>
            <a:ext cx="8229600" cy="1139825"/>
          </a:xfrm>
        </p:spPr>
        <p:txBody>
          <a:bodyPr/>
          <a:lstStyle/>
          <a:p>
            <a:pPr>
              <a:defRPr/>
            </a:pPr>
            <a:r>
              <a:rPr lang="en-US" sz="2800" b="1" spc="45" dirty="0">
                <a:solidFill>
                  <a:schemeClr val="tx1"/>
                </a:solidFill>
                <a:effectLst>
                  <a:outerShdw blurRad="38100" dist="38100" dir="2700000" algn="tl">
                    <a:srgbClr val="000000">
                      <a:alpha val="43137"/>
                    </a:srgbClr>
                  </a:outerShdw>
                </a:effectLst>
                <a:latin typeface="+mn-lt"/>
                <a:ea typeface="Tahoma" panose="020B0604030504040204" pitchFamily="34" charset="0"/>
              </a:rPr>
              <a:t>I.	Trade Secrets, what are they?</a:t>
            </a:r>
            <a:endParaRPr lang="en-US" sz="2800" dirty="0">
              <a:solidFill>
                <a:schemeClr val="tx1"/>
              </a:solidFill>
              <a:effectLst>
                <a:outerShdw blurRad="38100" dist="38100" dir="2700000" algn="tl">
                  <a:srgbClr val="000000">
                    <a:alpha val="43137"/>
                  </a:srgbClr>
                </a:outerShdw>
              </a:effectLst>
              <a:latin typeface="+mn-lt"/>
            </a:endParaRPr>
          </a:p>
        </p:txBody>
      </p:sp>
      <p:sp>
        <p:nvSpPr>
          <p:cNvPr id="3" name="Content Placeholder 2">
            <a:extLst>
              <a:ext uri="{FF2B5EF4-FFF2-40B4-BE49-F238E27FC236}">
                <a16:creationId xmlns:a16="http://schemas.microsoft.com/office/drawing/2014/main" id="{E9795742-D60D-4E2C-8141-4470F8357FBB}"/>
              </a:ext>
            </a:extLst>
          </p:cNvPr>
          <p:cNvSpPr>
            <a:spLocks noGrp="1"/>
          </p:cNvSpPr>
          <p:nvPr>
            <p:ph idx="1"/>
          </p:nvPr>
        </p:nvSpPr>
        <p:spPr>
          <a:xfrm>
            <a:off x="533400" y="1901112"/>
            <a:ext cx="8229600" cy="4530725"/>
          </a:xfrm>
        </p:spPr>
        <p:txBody>
          <a:bodyPr/>
          <a:lstStyle/>
          <a:p>
            <a:pPr marL="0" indent="0" algn="just">
              <a:spcBef>
                <a:spcPts val="0"/>
              </a:spcBef>
              <a:buNone/>
              <a:defRPr/>
            </a:pPr>
            <a:r>
              <a:rPr lang="en-US" altLang="en-US" sz="2000" b="1" dirty="0">
                <a:effectLst/>
                <a:cs typeface="Tahoma" panose="020B0604030504040204" pitchFamily="34" charset="0"/>
              </a:rPr>
              <a:t>A.	Introduction.</a:t>
            </a:r>
            <a:endParaRPr lang="en-US" altLang="en-US" sz="2000" dirty="0">
              <a:effectLst/>
              <a:ea typeface="PMingLiU" panose="02020500000000000000" pitchFamily="18" charset="-120"/>
            </a:endParaRPr>
          </a:p>
          <a:p>
            <a:pPr marL="0" indent="0" algn="just">
              <a:spcBef>
                <a:spcPts val="0"/>
              </a:spcBef>
              <a:buFont typeface="Wingdings" panose="05000000000000000000" pitchFamily="2" charset="2"/>
              <a:buNone/>
              <a:defRPr/>
            </a:pPr>
            <a:endParaRPr lang="en-US" altLang="en-US" sz="2800" dirty="0">
              <a:effectLst/>
              <a:cs typeface="Tahoma" panose="020B0604030504040204" pitchFamily="34" charset="0"/>
            </a:endParaRPr>
          </a:p>
          <a:p>
            <a:pPr marL="0" indent="0" algn="just">
              <a:spcBef>
                <a:spcPts val="0"/>
              </a:spcBef>
              <a:buNone/>
              <a:defRPr/>
            </a:pPr>
            <a:r>
              <a:rPr lang="en-US" altLang="en-US" sz="2400" dirty="0">
                <a:effectLst/>
                <a:cs typeface="Tahoma" panose="020B0604030504040204" pitchFamily="34" charset="0"/>
              </a:rPr>
              <a:t>Texas has adopted the </a:t>
            </a:r>
            <a:r>
              <a:rPr lang="en-US" sz="2400" dirty="0">
                <a:effectLst/>
                <a:ea typeface="Arial" panose="020B0604020202020204" pitchFamily="34" charset="0"/>
                <a:cs typeface="Times New Roman" panose="02020603050405020304" pitchFamily="18" charset="0"/>
              </a:rPr>
              <a:t>Texas Uniform Trade Secrets Act (TUTSA).  Its purpose is to define trade secrets and provide guidelines and remedies to businesses whose trade secrets are exposed.</a:t>
            </a:r>
            <a:endParaRPr lang="en-US" sz="2400" dirty="0">
              <a:effectLst/>
              <a:ea typeface="PMingLiU" panose="02020500000000000000" pitchFamily="18" charset="-120"/>
              <a:cs typeface="Times New Roman" panose="02020603050405020304" pitchFamily="18" charset="0"/>
            </a:endParaRPr>
          </a:p>
          <a:p>
            <a:pPr marL="0" indent="0">
              <a:spcBef>
                <a:spcPts val="0"/>
              </a:spcBef>
              <a:buFont typeface="Wingdings" panose="05000000000000000000" pitchFamily="2" charset="2"/>
              <a:buNone/>
              <a:defRPr/>
            </a:pPr>
            <a:endParaRPr lang="en-US" altLang="en-US" sz="2800" dirty="0">
              <a:effectLst/>
              <a:latin typeface="Times New Roman" panose="02020603050405020304" pitchFamily="18" charset="0"/>
              <a:cs typeface="Tahoma" panose="020B0604030504040204" pitchFamily="34" charset="0"/>
            </a:endParaRPr>
          </a:p>
          <a:p>
            <a:pPr marL="0" indent="0">
              <a:spcBef>
                <a:spcPts val="0"/>
              </a:spcBef>
              <a:buFont typeface="Wingdings" panose="05000000000000000000" pitchFamily="2" charset="2"/>
              <a:buNone/>
              <a:defRPr/>
            </a:pPr>
            <a:endParaRPr lang="en-US" altLang="en-US" sz="2800" dirty="0">
              <a:effectLst/>
              <a:latin typeface="Times New Roman" panose="02020603050405020304" pitchFamily="18" charset="0"/>
              <a:cs typeface="Tahoma" panose="020B0604030504040204" pitchFamily="34" charset="0"/>
            </a:endParaRPr>
          </a:p>
          <a:p>
            <a:pPr>
              <a:defRPr/>
            </a:pPr>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3F664-4FED-4541-BB08-A043B41B08E4}"/>
              </a:ext>
            </a:extLst>
          </p:cNvPr>
          <p:cNvSpPr>
            <a:spLocks noGrp="1"/>
          </p:cNvSpPr>
          <p:nvPr>
            <p:ph type="title"/>
          </p:nvPr>
        </p:nvSpPr>
        <p:spPr/>
        <p:txBody>
          <a:bodyPr/>
          <a:lstStyle/>
          <a:p>
            <a:pPr>
              <a:defRPr/>
            </a:pPr>
            <a:r>
              <a:rPr lang="en-US" sz="2800" b="1" spc="45" dirty="0">
                <a:solidFill>
                  <a:schemeClr val="tx1"/>
                </a:solidFill>
                <a:effectLst/>
                <a:latin typeface="+mn-lt"/>
                <a:ea typeface="Tahoma" panose="020B0604030504040204" pitchFamily="34" charset="0"/>
              </a:rPr>
              <a:t>Definition of Trade Secret </a:t>
            </a:r>
            <a:endParaRPr lang="en-US" sz="2800" dirty="0">
              <a:latin typeface="+mn-lt"/>
            </a:endParaRPr>
          </a:p>
        </p:txBody>
      </p:sp>
      <p:sp>
        <p:nvSpPr>
          <p:cNvPr id="3" name="Content Placeholder 2">
            <a:extLst>
              <a:ext uri="{FF2B5EF4-FFF2-40B4-BE49-F238E27FC236}">
                <a16:creationId xmlns:a16="http://schemas.microsoft.com/office/drawing/2014/main" id="{5CAA8D24-63C2-4875-9413-79C109A95CEF}"/>
              </a:ext>
            </a:extLst>
          </p:cNvPr>
          <p:cNvSpPr>
            <a:spLocks noGrp="1"/>
          </p:cNvSpPr>
          <p:nvPr>
            <p:ph idx="1"/>
          </p:nvPr>
        </p:nvSpPr>
        <p:spPr/>
        <p:txBody>
          <a:bodyPr/>
          <a:lstStyle/>
          <a:p>
            <a:pPr algn="just"/>
            <a:r>
              <a:rPr lang="en-US" sz="2000" spc="-30" dirty="0">
                <a:effectLst/>
                <a:cs typeface="Times New Roman" panose="02020603050405020304" pitchFamily="18" charset="0"/>
              </a:rPr>
              <a:t>Under Section 134A.002(6) of the Texas Uniform Trade Secrets Act (TUTSA), a </a:t>
            </a:r>
            <a:r>
              <a:rPr lang="en-US" sz="2000" b="1" spc="-30" dirty="0">
                <a:effectLst/>
                <a:cs typeface="Times New Roman" panose="02020603050405020304" pitchFamily="18" charset="0"/>
              </a:rPr>
              <a:t>trade secret is information that has been protected by reasonable measures. The information is valuable because it adds a benefit to the product or service.</a:t>
            </a:r>
          </a:p>
          <a:p>
            <a:pPr marL="0" indent="0" algn="just">
              <a:buNone/>
            </a:pPr>
            <a:endParaRPr lang="en-US" sz="1400" b="1" spc="-30" dirty="0">
              <a:effectLst/>
              <a:cs typeface="Times New Roman" panose="02020603050405020304" pitchFamily="18" charset="0"/>
            </a:endParaRPr>
          </a:p>
          <a:p>
            <a:pPr algn="just"/>
            <a:r>
              <a:rPr lang="en-US" sz="2000" spc="-30" dirty="0">
                <a:effectLst/>
                <a:cs typeface="Times New Roman" panose="02020603050405020304" pitchFamily="18" charset="0"/>
              </a:rPr>
              <a:t>Trade secrets can be the ingredients in a recipe, a manufacturing process, or any other information that provides an advantage or key element to a business. TUTSA states that Texas trade secrets include any business, scientific, technical, economic, or engineering information, as well as any design, prototype, plan, program device, code, or procedure related to a business.</a:t>
            </a:r>
          </a:p>
          <a:p>
            <a:pPr marL="411163">
              <a:defRPr/>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2188A-E0F5-A3B2-F99A-75F9F3B0BC35}"/>
              </a:ext>
            </a:extLst>
          </p:cNvPr>
          <p:cNvSpPr>
            <a:spLocks noGrp="1"/>
          </p:cNvSpPr>
          <p:nvPr>
            <p:ph idx="1"/>
          </p:nvPr>
        </p:nvSpPr>
        <p:spPr>
          <a:xfrm>
            <a:off x="609600" y="1295400"/>
            <a:ext cx="8229600" cy="4530725"/>
          </a:xfrm>
        </p:spPr>
        <p:txBody>
          <a:bodyPr/>
          <a:lstStyle/>
          <a:p>
            <a:r>
              <a:rPr lang="en-US" sz="2400" dirty="0"/>
              <a:t>What a trade secret is not:</a:t>
            </a:r>
          </a:p>
          <a:p>
            <a:pPr marL="0" indent="0">
              <a:buNone/>
            </a:pPr>
            <a:endParaRPr lang="en-US" sz="1400" dirty="0"/>
          </a:p>
          <a:p>
            <a:r>
              <a:rPr lang="en-US" sz="2400" spc="-50" dirty="0"/>
              <a:t>Any item that can be reversed engineered is probably not a trade secret.  (You might have a patent, tradename or copyright, but it will not be a trade secret).  Example: making a “widget.”</a:t>
            </a:r>
          </a:p>
        </p:txBody>
      </p:sp>
    </p:spTree>
    <p:extLst>
      <p:ext uri="{BB962C8B-B14F-4D97-AF65-F5344CB8AC3E}">
        <p14:creationId xmlns:p14="http://schemas.microsoft.com/office/powerpoint/2010/main" val="122603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3C7D9-CE29-E68C-0C35-55B836D5B110}"/>
              </a:ext>
            </a:extLst>
          </p:cNvPr>
          <p:cNvSpPr>
            <a:spLocks noGrp="1"/>
          </p:cNvSpPr>
          <p:nvPr>
            <p:ph type="title"/>
          </p:nvPr>
        </p:nvSpPr>
        <p:spPr/>
        <p:txBody>
          <a:bodyPr/>
          <a:lstStyle/>
          <a:p>
            <a:r>
              <a:rPr lang="en-US" sz="3200" dirty="0">
                <a:latin typeface="+mn-lt"/>
              </a:rPr>
              <a:t>II.	Importance of Trade Secrets</a:t>
            </a:r>
          </a:p>
        </p:txBody>
      </p:sp>
      <p:sp>
        <p:nvSpPr>
          <p:cNvPr id="3" name="Content Placeholder 2">
            <a:extLst>
              <a:ext uri="{FF2B5EF4-FFF2-40B4-BE49-F238E27FC236}">
                <a16:creationId xmlns:a16="http://schemas.microsoft.com/office/drawing/2014/main" id="{46239259-FD25-3747-B0E2-C076EE5F6EC6}"/>
              </a:ext>
            </a:extLst>
          </p:cNvPr>
          <p:cNvSpPr>
            <a:spLocks noGrp="1"/>
          </p:cNvSpPr>
          <p:nvPr>
            <p:ph idx="1"/>
          </p:nvPr>
        </p:nvSpPr>
        <p:spPr>
          <a:xfrm>
            <a:off x="457200" y="1417638"/>
            <a:ext cx="8229600" cy="4530725"/>
          </a:xfrm>
        </p:spPr>
        <p:txBody>
          <a:bodyPr/>
          <a:lstStyle/>
          <a:p>
            <a:pPr marL="0" marR="0" algn="just" fontAlgn="base">
              <a:spcBef>
                <a:spcPts val="0"/>
              </a:spcBef>
              <a:spcAft>
                <a:spcPts val="0"/>
              </a:spcAft>
            </a:pPr>
            <a:r>
              <a:rPr lang="en-US" sz="2000" dirty="0">
                <a:effectLst/>
                <a:ea typeface="Arial" panose="020B0604020202020204" pitchFamily="34" charset="0"/>
                <a:cs typeface="Times New Roman" panose="02020603050405020304" pitchFamily="18" charset="0"/>
              </a:rPr>
              <a:t>If a trade secret is crucial to the success of your business, it is important to protect that secret!</a:t>
            </a:r>
          </a:p>
          <a:p>
            <a:pPr marL="0" marR="0" fontAlgn="base">
              <a:spcBef>
                <a:spcPts val="0"/>
              </a:spcBef>
              <a:spcAft>
                <a:spcPts val="0"/>
              </a:spcAft>
            </a:pPr>
            <a:endParaRPr lang="en-US" sz="2000" dirty="0">
              <a:effectLst/>
              <a:ea typeface="PMingLiU" panose="02020500000000000000" pitchFamily="18" charset="-120"/>
            </a:endParaRPr>
          </a:p>
          <a:p>
            <a:pPr marL="0" marR="0" algn="just" fontAlgn="base">
              <a:spcBef>
                <a:spcPts val="0"/>
              </a:spcBef>
              <a:spcAft>
                <a:spcPts val="0"/>
              </a:spcAft>
            </a:pPr>
            <a:r>
              <a:rPr lang="en-US" sz="2000" dirty="0">
                <a:effectLst/>
                <a:ea typeface="Arial" panose="020B0604020202020204" pitchFamily="34" charset="0"/>
                <a:cs typeface="Times New Roman" panose="02020603050405020304" pitchFamily="18" charset="0"/>
              </a:rPr>
              <a:t>For example, if you make chocolate cookies and your cookies are better than everyone else's it could be because of the recipe which includes a special ingredient. It could be because of the ratio of that ingredient to other ingredients. It could be your baking process.</a:t>
            </a:r>
          </a:p>
          <a:p>
            <a:pPr marL="0" marR="0" indent="0" algn="just" fontAlgn="base">
              <a:spcBef>
                <a:spcPts val="0"/>
              </a:spcBef>
              <a:spcAft>
                <a:spcPts val="0"/>
              </a:spcAft>
              <a:buNone/>
            </a:pPr>
            <a:endParaRPr lang="en-US" sz="2000" dirty="0">
              <a:effectLst/>
              <a:ea typeface="PMingLiU" panose="02020500000000000000" pitchFamily="18" charset="-120"/>
            </a:endParaRPr>
          </a:p>
          <a:p>
            <a:pPr marL="0" marR="0" algn="just" fontAlgn="base">
              <a:spcBef>
                <a:spcPts val="0"/>
              </a:spcBef>
              <a:spcAft>
                <a:spcPts val="0"/>
              </a:spcAft>
            </a:pPr>
            <a:r>
              <a:rPr lang="en-US" sz="2000" dirty="0">
                <a:effectLst/>
                <a:ea typeface="Arial" panose="020B0604020202020204" pitchFamily="34" charset="0"/>
                <a:cs typeface="Times New Roman" panose="02020603050405020304" pitchFamily="18" charset="0"/>
              </a:rPr>
              <a:t>All of those things set your cookies apart, and without that "secret" your cookies would be like everyone else's. So as a successful entrepreneur, you wouldn't want your cookie secret leaked to your competitors. This is where the TUTSA applies.</a:t>
            </a:r>
          </a:p>
          <a:p>
            <a:pPr marL="0" marR="0" indent="0" algn="just" fontAlgn="base">
              <a:spcBef>
                <a:spcPts val="0"/>
              </a:spcBef>
              <a:spcAft>
                <a:spcPts val="0"/>
              </a:spcAft>
              <a:buNone/>
            </a:pPr>
            <a:endParaRPr lang="en-US" sz="2000" dirty="0">
              <a:effectLst/>
              <a:ea typeface="Arial" panose="020B0604020202020204" pitchFamily="34" charset="0"/>
              <a:cs typeface="Times New Roman" panose="02020603050405020304" pitchFamily="18" charset="0"/>
            </a:endParaRPr>
          </a:p>
          <a:p>
            <a:pPr marL="0" marR="0" fontAlgn="base">
              <a:spcBef>
                <a:spcPts val="0"/>
              </a:spcBef>
              <a:spcAft>
                <a:spcPts val="0"/>
              </a:spcAft>
            </a:pPr>
            <a:r>
              <a:rPr lang="en-US" sz="2000" dirty="0">
                <a:effectLst/>
                <a:ea typeface="PMingLiU" panose="02020500000000000000" pitchFamily="18" charset="-120"/>
                <a:cs typeface="Times New Roman" panose="02020603050405020304" pitchFamily="18" charset="0"/>
              </a:rPr>
              <a:t>Coca Cola trade secret?</a:t>
            </a:r>
            <a:endParaRPr lang="en-US" sz="2000" dirty="0">
              <a:effectLst/>
              <a:ea typeface="PMingLiU" panose="02020500000000000000" pitchFamily="18" charset="-120"/>
            </a:endParaRPr>
          </a:p>
          <a:p>
            <a:endParaRPr lang="en-US" dirty="0"/>
          </a:p>
        </p:txBody>
      </p:sp>
    </p:spTree>
    <p:extLst>
      <p:ext uri="{BB962C8B-B14F-4D97-AF65-F5344CB8AC3E}">
        <p14:creationId xmlns:p14="http://schemas.microsoft.com/office/powerpoint/2010/main" val="627243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CBC8E-984F-46F8-AB08-F0D40E2177B7}"/>
              </a:ext>
            </a:extLst>
          </p:cNvPr>
          <p:cNvSpPr>
            <a:spLocks noGrp="1"/>
          </p:cNvSpPr>
          <p:nvPr>
            <p:ph type="title"/>
          </p:nvPr>
        </p:nvSpPr>
        <p:spPr/>
        <p:txBody>
          <a:bodyPr/>
          <a:lstStyle/>
          <a:p>
            <a:r>
              <a:rPr lang="en-US" sz="2800" dirty="0">
                <a:latin typeface="+mn-lt"/>
              </a:rPr>
              <a:t>III.	Steps to Protect your Trade Secrets</a:t>
            </a:r>
          </a:p>
        </p:txBody>
      </p:sp>
      <p:sp>
        <p:nvSpPr>
          <p:cNvPr id="3" name="Content Placeholder 2">
            <a:extLst>
              <a:ext uri="{FF2B5EF4-FFF2-40B4-BE49-F238E27FC236}">
                <a16:creationId xmlns:a16="http://schemas.microsoft.com/office/drawing/2014/main" id="{CD36BB94-949A-B220-8593-A985C0C02249}"/>
              </a:ext>
            </a:extLst>
          </p:cNvPr>
          <p:cNvSpPr>
            <a:spLocks noGrp="1"/>
          </p:cNvSpPr>
          <p:nvPr>
            <p:ph idx="1"/>
          </p:nvPr>
        </p:nvSpPr>
        <p:spPr>
          <a:xfrm>
            <a:off x="457200" y="1524000"/>
            <a:ext cx="8229600" cy="4450800"/>
          </a:xfrm>
        </p:spPr>
        <p:txBody>
          <a:bodyPr/>
          <a:lstStyle/>
          <a:p>
            <a:pPr marL="625475" indent="-625475" algn="just">
              <a:buNone/>
            </a:pPr>
            <a:r>
              <a:rPr lang="en-US" sz="2000" dirty="0">
                <a:effectLst/>
                <a:ea typeface="Calibri" panose="020F0502020204030204" pitchFamily="34" charset="0"/>
              </a:rPr>
              <a:t>1.</a:t>
            </a:r>
            <a:r>
              <a:rPr lang="en-US" sz="1800" b="1" dirty="0">
                <a:effectLst/>
                <a:ea typeface="Calibri" panose="020F0502020204030204" pitchFamily="34" charset="0"/>
              </a:rPr>
              <a:t>  </a:t>
            </a:r>
            <a:r>
              <a:rPr lang="en-US" sz="2000" b="1" dirty="0">
                <a:effectLst/>
                <a:ea typeface="Calibri" panose="020F0502020204030204" pitchFamily="34" charset="0"/>
              </a:rPr>
              <a:t>Identify</a:t>
            </a:r>
            <a:r>
              <a:rPr lang="en-US" sz="2000" dirty="0">
                <a:effectLst/>
                <a:ea typeface="Calibri" panose="020F0502020204030204" pitchFamily="34" charset="0"/>
              </a:rPr>
              <a:t> the trade secret and </a:t>
            </a:r>
            <a:r>
              <a:rPr lang="en-US" sz="2000" b="1" dirty="0">
                <a:effectLst/>
                <a:ea typeface="Calibri" panose="020F0502020204030204" pitchFamily="34" charset="0"/>
              </a:rPr>
              <a:t>label materials </a:t>
            </a:r>
            <a:r>
              <a:rPr lang="en-US" sz="2000" dirty="0">
                <a:effectLst/>
                <a:ea typeface="Calibri" panose="020F0502020204030204" pitchFamily="34" charset="0"/>
              </a:rPr>
              <a:t>that contain protectable trade secrets. </a:t>
            </a:r>
          </a:p>
          <a:p>
            <a:pPr marL="0" indent="0">
              <a:buNone/>
            </a:pPr>
            <a:endParaRPr lang="en-US" sz="1400" dirty="0">
              <a:effectLst/>
              <a:latin typeface="Times New Roman" panose="02020603050405020304" pitchFamily="18" charset="0"/>
              <a:ea typeface="Calibri" panose="020F0502020204030204" pitchFamily="34" charset="0"/>
            </a:endParaRPr>
          </a:p>
          <a:p>
            <a:pPr marL="569913" indent="-569913" algn="just">
              <a:buNone/>
            </a:pPr>
            <a:r>
              <a:rPr lang="en-US" sz="2000" dirty="0">
                <a:effectLst/>
                <a:ea typeface="Calibri" panose="020F0502020204030204" pitchFamily="34" charset="0"/>
              </a:rPr>
              <a:t>2.   Ask employees, customers, independent contractors, and vendors with access to confidential information to sign a confidentiality or non-disclosure agreement.</a:t>
            </a:r>
          </a:p>
          <a:p>
            <a:pPr marL="0" indent="0">
              <a:buNone/>
            </a:pPr>
            <a:endParaRPr lang="en-US" sz="1400" dirty="0">
              <a:effectLst/>
              <a:latin typeface="Times New Roman" panose="02020603050405020304" pitchFamily="18" charset="0"/>
              <a:ea typeface="Calibri" panose="020F0502020204030204" pitchFamily="34" charset="0"/>
            </a:endParaRPr>
          </a:p>
          <a:p>
            <a:pPr marL="569913" indent="-569913" algn="just">
              <a:buNone/>
            </a:pPr>
            <a:r>
              <a:rPr lang="en-US" sz="2000" dirty="0">
                <a:effectLst/>
                <a:ea typeface="Calibri" panose="020F0502020204030204" pitchFamily="34" charset="0"/>
              </a:rPr>
              <a:t>3.  Limit access to information on a need-to-know basis. Carefully vet and perform background checks on all people who have access to trade secrets and continue to monitor the personality, behavior, and work habits of all employees who have access to trade secrets.</a:t>
            </a:r>
          </a:p>
          <a:p>
            <a:pPr marL="0" indent="0">
              <a:buNone/>
            </a:pPr>
            <a:endParaRPr lang="en-US" sz="2000" dirty="0">
              <a:effectLst/>
              <a:latin typeface="Times New Roman" panose="02020603050405020304" pitchFamily="18" charset="0"/>
            </a:endParaRPr>
          </a:p>
          <a:p>
            <a:pPr marL="0" indent="0">
              <a:buNone/>
            </a:pPr>
            <a:r>
              <a:rPr lang="en-US" sz="2000" dirty="0">
                <a:effectLst/>
                <a:latin typeface="Times New Roman" panose="02020603050405020304" pitchFamily="18" charset="0"/>
              </a:rPr>
              <a:t>	</a:t>
            </a:r>
            <a:endParaRPr lang="en-US" dirty="0"/>
          </a:p>
        </p:txBody>
      </p:sp>
    </p:spTree>
    <p:extLst>
      <p:ext uri="{BB962C8B-B14F-4D97-AF65-F5344CB8AC3E}">
        <p14:creationId xmlns:p14="http://schemas.microsoft.com/office/powerpoint/2010/main" val="1567861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11465</TotalTime>
  <Words>1743</Words>
  <Application>Microsoft Office PowerPoint</Application>
  <PresentationFormat>On-screen Show (4:3)</PresentationFormat>
  <Paragraphs>136</Paragraphs>
  <Slides>21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Century Gothic</vt:lpstr>
      <vt:lpstr>Times New Roman</vt:lpstr>
      <vt:lpstr>Verdana</vt:lpstr>
      <vt:lpstr>Wingdings</vt:lpstr>
      <vt:lpstr>Globe</vt:lpstr>
      <vt:lpstr>Whitaker Chalk  Swindle &amp; Schwartz PLLC</vt:lpstr>
      <vt:lpstr>PowerPoint Presentation</vt:lpstr>
      <vt:lpstr>Protecting Your Trade Secrets  </vt:lpstr>
      <vt:lpstr>Worst thing you can do!</vt:lpstr>
      <vt:lpstr>I. Trade Secrets, what are they?</vt:lpstr>
      <vt:lpstr>Definition of Trade Secret </vt:lpstr>
      <vt:lpstr>PowerPoint Presentation</vt:lpstr>
      <vt:lpstr>II. Importance of Trade Secrets</vt:lpstr>
      <vt:lpstr>III. Steps to Protect your Trade Secrets</vt:lpstr>
      <vt:lpstr>PowerPoint Presentation</vt:lpstr>
      <vt:lpstr>PowerPoint Presentation</vt:lpstr>
      <vt:lpstr>PowerPoint Presentation</vt:lpstr>
      <vt:lpstr>IV. Further Considerations on Maintaining Secrecy</vt:lpstr>
      <vt:lpstr>V. What’s Next after Protecting your Trade Secrets?</vt:lpstr>
      <vt:lpstr>PowerPoint Presentation</vt:lpstr>
      <vt:lpstr>PowerPoint Presentation</vt:lpstr>
      <vt:lpstr>VI. So, what Happens if your  Trade Secrets are Misappropriated?</vt:lpstr>
      <vt:lpstr>PowerPoint Presentation</vt:lpstr>
      <vt:lpstr>VII. Legal Remedies for Trade Secret Misappropriation under the TUTSA</vt:lpstr>
      <vt:lpstr>PowerPoint Presentation</vt:lpstr>
      <vt:lpstr>VIII. Conclusion</vt:lpstr>
    </vt:vector>
  </TitlesOfParts>
  <Company>WCSS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Audit Questions for Non-Profit Organizations </dc:title>
  <dc:creator>Thomas S. Brandon, Jr.</dc:creator>
  <cp:lastModifiedBy>Tom Brandon</cp:lastModifiedBy>
  <cp:revision>79</cp:revision>
  <cp:lastPrinted>2024-01-11T17:42:35Z</cp:lastPrinted>
  <dcterms:created xsi:type="dcterms:W3CDTF">2008-02-13T15:24:17Z</dcterms:created>
  <dcterms:modified xsi:type="dcterms:W3CDTF">2024-01-11T17:42:46Z</dcterms:modified>
</cp:coreProperties>
</file>